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85"/>
  </p:notesMasterIdLst>
  <p:sldIdLst>
    <p:sldId id="256" r:id="rId2"/>
    <p:sldId id="376" r:id="rId3"/>
    <p:sldId id="378" r:id="rId4"/>
    <p:sldId id="382" r:id="rId5"/>
    <p:sldId id="283" r:id="rId6"/>
    <p:sldId id="374" r:id="rId7"/>
    <p:sldId id="276" r:id="rId8"/>
    <p:sldId id="311" r:id="rId9"/>
    <p:sldId id="328" r:id="rId10"/>
    <p:sldId id="272" r:id="rId11"/>
    <p:sldId id="271" r:id="rId12"/>
    <p:sldId id="274" r:id="rId13"/>
    <p:sldId id="257" r:id="rId14"/>
    <p:sldId id="265" r:id="rId15"/>
    <p:sldId id="266" r:id="rId16"/>
    <p:sldId id="362" r:id="rId17"/>
    <p:sldId id="267" r:id="rId18"/>
    <p:sldId id="375" r:id="rId19"/>
    <p:sldId id="323" r:id="rId20"/>
    <p:sldId id="316" r:id="rId21"/>
    <p:sldId id="315" r:id="rId22"/>
    <p:sldId id="313" r:id="rId23"/>
    <p:sldId id="269" r:id="rId24"/>
    <p:sldId id="292" r:id="rId25"/>
    <p:sldId id="286" r:id="rId26"/>
    <p:sldId id="270" r:id="rId27"/>
    <p:sldId id="293" r:id="rId28"/>
    <p:sldId id="294" r:id="rId29"/>
    <p:sldId id="295" r:id="rId30"/>
    <p:sldId id="289" r:id="rId31"/>
    <p:sldId id="296" r:id="rId32"/>
    <p:sldId id="299" r:id="rId33"/>
    <p:sldId id="300" r:id="rId34"/>
    <p:sldId id="305" r:id="rId35"/>
    <p:sldId id="321" r:id="rId36"/>
    <p:sldId id="320" r:id="rId37"/>
    <p:sldId id="285" r:id="rId38"/>
    <p:sldId id="326" r:id="rId39"/>
    <p:sldId id="371" r:id="rId40"/>
    <p:sldId id="370" r:id="rId41"/>
    <p:sldId id="384" r:id="rId42"/>
    <p:sldId id="268" r:id="rId43"/>
    <p:sldId id="262" r:id="rId44"/>
    <p:sldId id="282" r:id="rId45"/>
    <p:sldId id="325" r:id="rId46"/>
    <p:sldId id="353" r:id="rId47"/>
    <p:sldId id="332" r:id="rId48"/>
    <p:sldId id="333" r:id="rId49"/>
    <p:sldId id="361" r:id="rId50"/>
    <p:sldId id="309" r:id="rId51"/>
    <p:sldId id="360" r:id="rId52"/>
    <p:sldId id="263" r:id="rId53"/>
    <p:sldId id="298" r:id="rId54"/>
    <p:sldId id="334" r:id="rId55"/>
    <p:sldId id="351" r:id="rId56"/>
    <p:sldId id="335" r:id="rId57"/>
    <p:sldId id="341" r:id="rId58"/>
    <p:sldId id="342" r:id="rId59"/>
    <p:sldId id="343" r:id="rId60"/>
    <p:sldId id="359" r:id="rId61"/>
    <p:sldId id="344" r:id="rId62"/>
    <p:sldId id="345" r:id="rId63"/>
    <p:sldId id="346" r:id="rId64"/>
    <p:sldId id="348" r:id="rId65"/>
    <p:sldId id="349" r:id="rId66"/>
    <p:sldId id="350" r:id="rId67"/>
    <p:sldId id="354" r:id="rId68"/>
    <p:sldId id="304" r:id="rId69"/>
    <p:sldId id="291" r:id="rId70"/>
    <p:sldId id="314" r:id="rId71"/>
    <p:sldId id="284" r:id="rId72"/>
    <p:sldId id="331" r:id="rId73"/>
    <p:sldId id="357" r:id="rId74"/>
    <p:sldId id="317" r:id="rId75"/>
    <p:sldId id="367" r:id="rId76"/>
    <p:sldId id="330" r:id="rId77"/>
    <p:sldId id="355" r:id="rId78"/>
    <p:sldId id="363" r:id="rId79"/>
    <p:sldId id="287" r:id="rId80"/>
    <p:sldId id="307" r:id="rId81"/>
    <p:sldId id="308" r:id="rId82"/>
    <p:sldId id="318" r:id="rId83"/>
    <p:sldId id="319" r:id="rId8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96A86E1D-A7CF-499F-9498-EB43D4DF0DFC}">
          <p14:sldIdLst>
            <p14:sldId id="256"/>
            <p14:sldId id="376"/>
            <p14:sldId id="378"/>
            <p14:sldId id="382"/>
            <p14:sldId id="283"/>
            <p14:sldId id="374"/>
            <p14:sldId id="276"/>
            <p14:sldId id="311"/>
            <p14:sldId id="328"/>
            <p14:sldId id="272"/>
            <p14:sldId id="271"/>
            <p14:sldId id="274"/>
            <p14:sldId id="257"/>
            <p14:sldId id="265"/>
            <p14:sldId id="266"/>
            <p14:sldId id="362"/>
            <p14:sldId id="267"/>
            <p14:sldId id="375"/>
            <p14:sldId id="323"/>
            <p14:sldId id="316"/>
            <p14:sldId id="315"/>
            <p14:sldId id="313"/>
            <p14:sldId id="269"/>
            <p14:sldId id="292"/>
            <p14:sldId id="286"/>
            <p14:sldId id="270"/>
            <p14:sldId id="293"/>
            <p14:sldId id="294"/>
            <p14:sldId id="295"/>
            <p14:sldId id="289"/>
            <p14:sldId id="296"/>
            <p14:sldId id="299"/>
            <p14:sldId id="300"/>
            <p14:sldId id="305"/>
            <p14:sldId id="321"/>
            <p14:sldId id="320"/>
            <p14:sldId id="285"/>
            <p14:sldId id="326"/>
            <p14:sldId id="371"/>
            <p14:sldId id="370"/>
            <p14:sldId id="384"/>
            <p14:sldId id="268"/>
          </p14:sldIdLst>
        </p14:section>
        <p14:section name="Untitled Section" id="{416DF6DB-9BDE-4F6B-9E8A-3345246E234E}">
          <p14:sldIdLst>
            <p14:sldId id="262"/>
            <p14:sldId id="282"/>
            <p14:sldId id="325"/>
            <p14:sldId id="353"/>
            <p14:sldId id="332"/>
            <p14:sldId id="333"/>
            <p14:sldId id="361"/>
            <p14:sldId id="309"/>
            <p14:sldId id="360"/>
            <p14:sldId id="263"/>
            <p14:sldId id="298"/>
            <p14:sldId id="334"/>
            <p14:sldId id="351"/>
            <p14:sldId id="335"/>
            <p14:sldId id="341"/>
            <p14:sldId id="342"/>
            <p14:sldId id="343"/>
            <p14:sldId id="359"/>
            <p14:sldId id="344"/>
            <p14:sldId id="345"/>
            <p14:sldId id="346"/>
            <p14:sldId id="348"/>
            <p14:sldId id="349"/>
            <p14:sldId id="350"/>
            <p14:sldId id="354"/>
            <p14:sldId id="304"/>
            <p14:sldId id="291"/>
            <p14:sldId id="314"/>
            <p14:sldId id="284"/>
            <p14:sldId id="331"/>
            <p14:sldId id="357"/>
            <p14:sldId id="317"/>
            <p14:sldId id="367"/>
            <p14:sldId id="330"/>
            <p14:sldId id="355"/>
            <p14:sldId id="363"/>
            <p14:sldId id="287"/>
            <p14:sldId id="307"/>
            <p14:sldId id="308"/>
            <p14:sldId id="318"/>
            <p14:sldId id="319"/>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998" autoAdjust="0"/>
    <p:restoredTop sz="94717" autoAdjust="0"/>
  </p:normalViewPr>
  <p:slideViewPr>
    <p:cSldViewPr snapToGrid="0">
      <p:cViewPr varScale="1">
        <p:scale>
          <a:sx n="111" d="100"/>
          <a:sy n="111" d="100"/>
        </p:scale>
        <p:origin x="523" y="72"/>
      </p:cViewPr>
      <p:guideLst/>
    </p:cSldViewPr>
  </p:slideViewPr>
  <p:outlineViewPr>
    <p:cViewPr>
      <p:scale>
        <a:sx n="33" d="100"/>
        <a:sy n="33" d="100"/>
      </p:scale>
      <p:origin x="0" y="-53443"/>
    </p:cViewPr>
  </p:outlineViewPr>
  <p:notesTextViewPr>
    <p:cViewPr>
      <p:scale>
        <a:sx n="1" d="1"/>
        <a:sy n="1" d="1"/>
      </p:scale>
      <p:origin x="0" y="0"/>
    </p:cViewPr>
  </p:notesTextViewPr>
  <p:sorterViewPr>
    <p:cViewPr varScale="1">
      <p:scale>
        <a:sx n="100" d="100"/>
        <a:sy n="100" d="100"/>
      </p:scale>
      <p:origin x="0" y="0"/>
    </p:cViewPr>
  </p:sorterViewPr>
  <p:notesViewPr>
    <p:cSldViewPr snapToGrid="0">
      <p:cViewPr varScale="1">
        <p:scale>
          <a:sx n="89" d="100"/>
          <a:sy n="89" d="100"/>
        </p:scale>
        <p:origin x="3802" y="62"/>
      </p:cViewPr>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slide" Target="slides/slide83.xml"/><Relationship Id="rId89" Type="http://schemas.openxmlformats.org/officeDocument/2006/relationships/tableStyles" Target="tableStyles.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notesMaster" Target="notesMasters/notes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 Id="rId87" Type="http://schemas.openxmlformats.org/officeDocument/2006/relationships/viewProps" Target="viewProps.xml"/><Relationship Id="rId61" Type="http://schemas.openxmlformats.org/officeDocument/2006/relationships/slide" Target="slides/slide60.xml"/><Relationship Id="rId82" Type="http://schemas.openxmlformats.org/officeDocument/2006/relationships/slide" Target="slides/slide81.xml"/><Relationship Id="rId19" Type="http://schemas.openxmlformats.org/officeDocument/2006/relationships/slide" Target="slides/slide1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30AF8AE-4DD2-47F8-B1CB-2FAE4FFA5B18}" type="datetimeFigureOut">
              <a:rPr lang="en-US" smtClean="0"/>
              <a:t>11/1/2023</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337B7C92-4833-468F-9769-42CE107B6799}" type="slidenum">
              <a:rPr lang="en-US" smtClean="0"/>
              <a:t>‹#›</a:t>
            </a:fld>
            <a:endParaRPr lang="en-US"/>
          </a:p>
        </p:txBody>
      </p:sp>
    </p:spTree>
    <p:extLst>
      <p:ext uri="{BB962C8B-B14F-4D97-AF65-F5344CB8AC3E}">
        <p14:creationId xmlns:p14="http://schemas.microsoft.com/office/powerpoint/2010/main" val="93763574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337B7C92-4833-468F-9769-42CE107B6799}" type="slidenum">
              <a:rPr lang="en-US" smtClean="0"/>
              <a:t>37</a:t>
            </a:fld>
            <a:endParaRPr lang="en-US"/>
          </a:p>
        </p:txBody>
      </p:sp>
    </p:spTree>
    <p:extLst>
      <p:ext uri="{BB962C8B-B14F-4D97-AF65-F5344CB8AC3E}">
        <p14:creationId xmlns:p14="http://schemas.microsoft.com/office/powerpoint/2010/main" val="335710001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337B7C92-4833-468F-9769-42CE107B6799}" type="slidenum">
              <a:rPr lang="en-US" smtClean="0"/>
              <a:t>50</a:t>
            </a:fld>
            <a:endParaRPr lang="en-US"/>
          </a:p>
        </p:txBody>
      </p:sp>
    </p:spTree>
    <p:extLst>
      <p:ext uri="{BB962C8B-B14F-4D97-AF65-F5344CB8AC3E}">
        <p14:creationId xmlns:p14="http://schemas.microsoft.com/office/powerpoint/2010/main" val="64964389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337B7C92-4833-468F-9769-42CE107B6799}" type="slidenum">
              <a:rPr lang="en-US" smtClean="0"/>
              <a:t>53</a:t>
            </a:fld>
            <a:endParaRPr lang="en-US"/>
          </a:p>
        </p:txBody>
      </p:sp>
    </p:spTree>
    <p:extLst>
      <p:ext uri="{BB962C8B-B14F-4D97-AF65-F5344CB8AC3E}">
        <p14:creationId xmlns:p14="http://schemas.microsoft.com/office/powerpoint/2010/main" val="287786571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99253636-25F7-4F57-BFB4-5A59C0895D5B}" type="datetimeFigureOut">
              <a:rPr lang="en-US" smtClean="0"/>
              <a:t>11/1/2023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75864177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9253636-25F7-4F57-BFB4-5A59C0895D5B}" type="datetimeFigureOut">
              <a:rPr lang="en-US" smtClean="0"/>
              <a:t>11/1/2023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824913047"/>
      </p:ext>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99253636-25F7-4F57-BFB4-5A59C0895D5B}" type="datetimeFigureOut">
              <a:rPr lang="en-US" smtClean="0"/>
              <a:t>11/1/2023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149825116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99253636-25F7-4F57-BFB4-5A59C0895D5B}" type="datetimeFigureOut">
              <a:rPr lang="en-US" smtClean="0"/>
              <a:t>11/1/2023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94811520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99253636-25F7-4F57-BFB4-5A59C0895D5B}" type="datetimeFigureOut">
              <a:rPr lang="en-US" smtClean="0"/>
              <a:t>11/1/2023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415298506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99253636-25F7-4F57-BFB4-5A59C0895D5B}" type="datetimeFigureOut">
              <a:rPr lang="en-US" smtClean="0"/>
              <a:t>11/1/2023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264802551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9253636-25F7-4F57-BFB4-5A59C0895D5B}" type="datetimeFigureOut">
              <a:rPr lang="en-US" smtClean="0"/>
              <a:t>11/1/2023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18770831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99253636-25F7-4F57-BFB4-5A59C0895D5B}" type="datetimeFigureOut">
              <a:rPr lang="en-US" smtClean="0"/>
              <a:t>11/1/2023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92421022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99253636-25F7-4F57-BFB4-5A59C0895D5B}" type="datetimeFigureOut">
              <a:rPr lang="en-US" smtClean="0"/>
              <a:t>11/1/2023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407433458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9253636-25F7-4F57-BFB4-5A59C0895D5B}" type="datetimeFigureOut">
              <a:rPr lang="en-US" smtClean="0"/>
              <a:t>11/1/2023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287848874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9253636-25F7-4F57-BFB4-5A59C0895D5B}" type="datetimeFigureOut">
              <a:rPr lang="en-US" smtClean="0"/>
              <a:t>11/1/2023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26A8635-8169-4C53-BB72-99507A1D5FF3}" type="slidenum">
              <a:rPr lang="en-US" smtClean="0"/>
              <a:t>‹#›</a:t>
            </a:fld>
            <a:endParaRPr lang="en-US"/>
          </a:p>
        </p:txBody>
      </p:sp>
    </p:spTree>
    <p:extLst>
      <p:ext uri="{BB962C8B-B14F-4D97-AF65-F5344CB8AC3E}">
        <p14:creationId xmlns:p14="http://schemas.microsoft.com/office/powerpoint/2010/main" val="422249151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9253636-25F7-4F57-BFB4-5A59C0895D5B}" type="datetimeFigureOut">
              <a:rPr lang="en-US" smtClean="0"/>
              <a:t>11/1/2023</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26A8635-8169-4C53-BB72-99507A1D5FF3}" type="slidenum">
              <a:rPr lang="en-US" smtClean="0"/>
              <a:t>‹#›</a:t>
            </a:fld>
            <a:endParaRPr lang="en-US"/>
          </a:p>
        </p:txBody>
      </p:sp>
    </p:spTree>
    <p:extLst>
      <p:ext uri="{BB962C8B-B14F-4D97-AF65-F5344CB8AC3E}">
        <p14:creationId xmlns:p14="http://schemas.microsoft.com/office/powerpoint/2010/main" val="43936343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hyperlink" Target="https://www.youtube.com/watch?v=P26GbhFHvh4&amp;feature=youtu.be" TargetMode="External"/><Relationship Id="rId2" Type="http://schemas.openxmlformats.org/officeDocument/2006/relationships/hyperlink" Target="https://files.hudexchange.info/resources/documents/FSS-Program-Guidebook.pdf" TargetMode="External"/><Relationship Id="rId1" Type="http://schemas.openxmlformats.org/officeDocument/2006/relationships/slideLayout" Target="../slideLayouts/slideLayout2.xml"/><Relationship Id="rId5" Type="http://schemas.openxmlformats.org/officeDocument/2006/relationships/hyperlink" Target="https://youtu.be/4zEzgR3Ody0" TargetMode="External"/><Relationship Id="rId4" Type="http://schemas.openxmlformats.org/officeDocument/2006/relationships/hyperlink" Target="https://www.hud.gov/sites/dfiles/PIH/documents/Trauma-Informed%20Care%20%26%20ACES%202023-1.pdf" TargetMode="Externa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8" Type="http://schemas.openxmlformats.org/officeDocument/2006/relationships/hyperlink" Target="#_Toc110522193"/><Relationship Id="rId13" Type="http://schemas.openxmlformats.org/officeDocument/2006/relationships/hyperlink" Target="#_Toc110522198"/><Relationship Id="rId18" Type="http://schemas.openxmlformats.org/officeDocument/2006/relationships/hyperlink" Target="#_Toc110522203"/><Relationship Id="rId3" Type="http://schemas.openxmlformats.org/officeDocument/2006/relationships/hyperlink" Target="#_Toc110522188"/><Relationship Id="rId21" Type="http://schemas.openxmlformats.org/officeDocument/2006/relationships/hyperlink" Target="#_Toc110522206"/><Relationship Id="rId7" Type="http://schemas.openxmlformats.org/officeDocument/2006/relationships/hyperlink" Target="#_Toc110522192"/><Relationship Id="rId12" Type="http://schemas.openxmlformats.org/officeDocument/2006/relationships/hyperlink" Target="#_Toc110522197"/><Relationship Id="rId17" Type="http://schemas.openxmlformats.org/officeDocument/2006/relationships/hyperlink" Target="#_Toc110522202"/><Relationship Id="rId2" Type="http://schemas.openxmlformats.org/officeDocument/2006/relationships/hyperlink" Target="#_Toc110522187"/><Relationship Id="rId16" Type="http://schemas.openxmlformats.org/officeDocument/2006/relationships/hyperlink" Target="#_Toc110522201"/><Relationship Id="rId20" Type="http://schemas.openxmlformats.org/officeDocument/2006/relationships/hyperlink" Target="#_Toc110522205"/><Relationship Id="rId1" Type="http://schemas.openxmlformats.org/officeDocument/2006/relationships/slideLayout" Target="../slideLayouts/slideLayout2.xml"/><Relationship Id="rId6" Type="http://schemas.openxmlformats.org/officeDocument/2006/relationships/hyperlink" Target="#_Toc110522191"/><Relationship Id="rId11" Type="http://schemas.openxmlformats.org/officeDocument/2006/relationships/hyperlink" Target="#_Toc110522196"/><Relationship Id="rId24" Type="http://schemas.openxmlformats.org/officeDocument/2006/relationships/hyperlink" Target="#_Toc110522209"/><Relationship Id="rId5" Type="http://schemas.openxmlformats.org/officeDocument/2006/relationships/hyperlink" Target="#_Toc110522190"/><Relationship Id="rId15" Type="http://schemas.openxmlformats.org/officeDocument/2006/relationships/hyperlink" Target="#_Toc110522200"/><Relationship Id="rId23" Type="http://schemas.openxmlformats.org/officeDocument/2006/relationships/hyperlink" Target="#_Toc110522208"/><Relationship Id="rId10" Type="http://schemas.openxmlformats.org/officeDocument/2006/relationships/hyperlink" Target="#_Toc110522195"/><Relationship Id="rId19" Type="http://schemas.openxmlformats.org/officeDocument/2006/relationships/hyperlink" Target="#_Toc110522204"/><Relationship Id="rId4" Type="http://schemas.openxmlformats.org/officeDocument/2006/relationships/hyperlink" Target="#_Toc110522189"/><Relationship Id="rId9" Type="http://schemas.openxmlformats.org/officeDocument/2006/relationships/hyperlink" Target="#_Toc110522194"/><Relationship Id="rId14" Type="http://schemas.openxmlformats.org/officeDocument/2006/relationships/hyperlink" Target="#_Toc110522199"/><Relationship Id="rId22" Type="http://schemas.openxmlformats.org/officeDocument/2006/relationships/hyperlink" Target="#_Toc110522207"/></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2" Type="http://schemas.openxmlformats.org/officeDocument/2006/relationships/hyperlink" Target="https://www.hud.gov/program_offices/public_indian_housing/programs/hcv/fss" TargetMode="External"/><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3" Type="http://schemas.openxmlformats.org/officeDocument/2006/relationships/hyperlink" Target="mailto:HOTMAQuestions@hud.gov" TargetMode="External"/><Relationship Id="rId2" Type="http://schemas.openxmlformats.org/officeDocument/2006/relationships/hyperlink" Target="https://www.hud.gov/sites/dfiles/OCHCO/documents/2023-27pihn.pdf" TargetMode="External"/><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3" Type="http://schemas.openxmlformats.org/officeDocument/2006/relationships/hyperlink" Target="https://www.hud.gov/program_offices/public_indian_housing/hotmaresources" TargetMode="External"/><Relationship Id="rId2" Type="http://schemas.openxmlformats.org/officeDocument/2006/relationships/hyperlink" Target="https://www.hud.gov/sites/dfiles/PIH/documents/PH-HCV-Discretionary-HOTMA-Policies-Rev-9-21-23.pdf" TargetMode="External"/><Relationship Id="rId1" Type="http://schemas.openxmlformats.org/officeDocument/2006/relationships/slideLayout" Target="../slideLayouts/slideLayout2.xml"/><Relationship Id="rId4" Type="http://schemas.openxmlformats.org/officeDocument/2006/relationships/hyperlink" Target="mailto:HOTMAquestions@hud.gov" TargetMode="External"/></Relationships>
</file>

<file path=ppt/slides/_rels/slide79.xml.rels><?xml version="1.0" encoding="UTF-8" standalone="yes"?>
<Relationships xmlns="http://schemas.openxmlformats.org/package/2006/relationships"><Relationship Id="rId3" Type="http://schemas.openxmlformats.org/officeDocument/2006/relationships/hyperlink" Target="https://www.hud.gov/program_offices" TargetMode="External"/><Relationship Id="rId2" Type="http://schemas.openxmlformats.org/officeDocument/2006/relationships/hyperlink" Target="https://www.hud.gov/" TargetMode="External"/><Relationship Id="rId1" Type="http://schemas.openxmlformats.org/officeDocument/2006/relationships/slideLayout" Target="../slideLayouts/slideLayout2.xml"/><Relationship Id="rId5" Type="http://schemas.openxmlformats.org/officeDocument/2006/relationships/hyperlink" Target="https://www.hud.gov/program_offices/housing/mfh" TargetMode="External"/><Relationship Id="rId4" Type="http://schemas.openxmlformats.org/officeDocument/2006/relationships/hyperlink" Target="https://www.hud.gov/program_offices/housing" TargetMode="External"/></Relationships>
</file>

<file path=ppt/slides/_rels/slide80.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82.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2.xml"/></Relationships>
</file>

<file path=ppt/slides/_rels/slide83.xml.rels><?xml version="1.0" encoding="UTF-8" standalone="yes"?>
<Relationships xmlns="http://schemas.openxmlformats.org/package/2006/relationships"><Relationship Id="rId2" Type="http://schemas.openxmlformats.org/officeDocument/2006/relationships/hyperlink" Target="mailto:nancy.walker1949@gmail.com"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618309"/>
            <a:ext cx="9144000" cy="2081348"/>
          </a:xfrm>
        </p:spPr>
        <p:txBody>
          <a:bodyPr>
            <a:noAutofit/>
          </a:bodyPr>
          <a:lstStyle/>
          <a:p>
            <a:r>
              <a:rPr lang="en-US" sz="12000" b="1" dirty="0" smtClean="0"/>
              <a:t>FSS</a:t>
            </a:r>
            <a:endParaRPr lang="en-US" sz="12000" b="1" dirty="0"/>
          </a:p>
        </p:txBody>
      </p:sp>
      <p:sp>
        <p:nvSpPr>
          <p:cNvPr id="3" name="Subtitle 2"/>
          <p:cNvSpPr>
            <a:spLocks noGrp="1"/>
          </p:cNvSpPr>
          <p:nvPr>
            <p:ph type="subTitle" idx="1"/>
          </p:nvPr>
        </p:nvSpPr>
        <p:spPr>
          <a:xfrm>
            <a:off x="1524000" y="2595155"/>
            <a:ext cx="9144000" cy="3491864"/>
          </a:xfrm>
        </p:spPr>
        <p:txBody>
          <a:bodyPr>
            <a:normAutofit/>
          </a:bodyPr>
          <a:lstStyle/>
          <a:p>
            <a:endParaRPr lang="en-US" dirty="0" smtClean="0"/>
          </a:p>
          <a:p>
            <a:r>
              <a:rPr lang="en-US" sz="4400" dirty="0" smtClean="0"/>
              <a:t>Family Self Sufficiency</a:t>
            </a:r>
          </a:p>
          <a:p>
            <a:r>
              <a:rPr lang="en-US" sz="4400" dirty="0" smtClean="0"/>
              <a:t>(Re-Boot 2022– Is a New World)</a:t>
            </a:r>
          </a:p>
        </p:txBody>
      </p:sp>
    </p:spTree>
    <p:extLst>
      <p:ext uri="{BB962C8B-B14F-4D97-AF65-F5344CB8AC3E}">
        <p14:creationId xmlns:p14="http://schemas.microsoft.com/office/powerpoint/2010/main" val="2655308734"/>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7200" dirty="0" smtClean="0"/>
              <a:t>Disclaimer</a:t>
            </a:r>
            <a:endParaRPr lang="en-US" sz="7200" dirty="0"/>
          </a:p>
        </p:txBody>
      </p:sp>
      <p:sp>
        <p:nvSpPr>
          <p:cNvPr id="3" name="Content Placeholder 2"/>
          <p:cNvSpPr>
            <a:spLocks noGrp="1"/>
          </p:cNvSpPr>
          <p:nvPr>
            <p:ph idx="1"/>
          </p:nvPr>
        </p:nvSpPr>
        <p:spPr/>
        <p:txBody>
          <a:bodyPr>
            <a:normAutofit/>
          </a:bodyPr>
          <a:lstStyle/>
          <a:p>
            <a:pPr marL="0" indent="0" algn="ctr">
              <a:buNone/>
            </a:pPr>
            <a:r>
              <a:rPr lang="en-US" sz="4800" dirty="0" smtClean="0"/>
              <a:t>This is a topic that could fill  weeks or  a month,  but we will whiz through the HIGH  POINTS over the next day and half </a:t>
            </a:r>
          </a:p>
          <a:p>
            <a:pPr marL="0" indent="0" algn="ctr">
              <a:buNone/>
            </a:pPr>
            <a:endParaRPr lang="en-US" sz="4800" dirty="0" smtClean="0"/>
          </a:p>
          <a:p>
            <a:pPr marL="0" indent="0" algn="ctr">
              <a:buNone/>
            </a:pPr>
            <a:r>
              <a:rPr lang="en-US" sz="4800" dirty="0" smtClean="0"/>
              <a:t>And Provide Regulatory References</a:t>
            </a:r>
            <a:endParaRPr lang="en-US" sz="4800" dirty="0"/>
          </a:p>
        </p:txBody>
      </p:sp>
    </p:spTree>
    <p:extLst>
      <p:ext uri="{BB962C8B-B14F-4D97-AF65-F5344CB8AC3E}">
        <p14:creationId xmlns:p14="http://schemas.microsoft.com/office/powerpoint/2010/main" val="976824303"/>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4448538"/>
          </a:xfrm>
        </p:spPr>
        <p:txBody>
          <a:bodyPr/>
          <a:lstStyle/>
          <a:p>
            <a:endParaRPr lang="en-US" dirty="0"/>
          </a:p>
        </p:txBody>
      </p:sp>
      <p:sp>
        <p:nvSpPr>
          <p:cNvPr id="3" name="Content Placeholder 2"/>
          <p:cNvSpPr>
            <a:spLocks noGrp="1"/>
          </p:cNvSpPr>
          <p:nvPr>
            <p:ph idx="1"/>
          </p:nvPr>
        </p:nvSpPr>
        <p:spPr>
          <a:xfrm>
            <a:off x="838200" y="5937069"/>
            <a:ext cx="10515600" cy="640080"/>
          </a:xfrm>
        </p:spPr>
        <p:txBody>
          <a:bodyPr/>
          <a:lstStyle/>
          <a:p>
            <a:pPr marL="0" indent="0" algn="ctr">
              <a:buNone/>
            </a:pPr>
            <a:r>
              <a:rPr lang="en-US" dirty="0" smtClean="0"/>
              <a:t> Habit number 2 of </a:t>
            </a:r>
            <a:r>
              <a:rPr lang="en-US" dirty="0"/>
              <a:t>Highly Effective People</a:t>
            </a:r>
          </a:p>
          <a:p>
            <a:pPr marL="0" indent="0">
              <a:buNone/>
            </a:pPr>
            <a:endParaRPr lang="en-US" dirty="0"/>
          </a:p>
        </p:txBody>
      </p:sp>
      <p:pic>
        <p:nvPicPr>
          <p:cNvPr id="4" name="Picture 3" descr="REBEL Cast Episode 26: Advice to the Graduating Resident - Victoria ..."/>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90220" y="142939"/>
            <a:ext cx="10150134" cy="5689626"/>
          </a:xfrm>
          <a:prstGeom prst="rect">
            <a:avLst/>
          </a:prstGeom>
        </p:spPr>
      </p:pic>
    </p:spTree>
    <p:extLst>
      <p:ext uri="{BB962C8B-B14F-4D97-AF65-F5344CB8AC3E}">
        <p14:creationId xmlns:p14="http://schemas.microsoft.com/office/powerpoint/2010/main" val="1818522779"/>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504825"/>
            <a:ext cx="11277600" cy="981075"/>
          </a:xfrm>
        </p:spPr>
        <p:txBody>
          <a:bodyPr>
            <a:noAutofit/>
          </a:bodyPr>
          <a:lstStyle/>
          <a:p>
            <a:r>
              <a:rPr lang="en-US" sz="5400" b="1" dirty="0" smtClean="0"/>
              <a:t/>
            </a:r>
            <a:br>
              <a:rPr lang="en-US" sz="5400" b="1" dirty="0" smtClean="0"/>
            </a:br>
            <a:r>
              <a:rPr lang="en-US" sz="5400" b="1" dirty="0" smtClean="0"/>
              <a:t>What END Goals do you have in mind?</a:t>
            </a:r>
            <a:br>
              <a:rPr lang="en-US" sz="5400" b="1" dirty="0" smtClean="0"/>
            </a:br>
            <a:endParaRPr lang="en-US" sz="5400" dirty="0"/>
          </a:p>
        </p:txBody>
      </p:sp>
      <p:sp>
        <p:nvSpPr>
          <p:cNvPr id="3" name="Content Placeholder 2"/>
          <p:cNvSpPr>
            <a:spLocks noGrp="1"/>
          </p:cNvSpPr>
          <p:nvPr>
            <p:ph idx="1"/>
          </p:nvPr>
        </p:nvSpPr>
        <p:spPr>
          <a:xfrm>
            <a:off x="333375" y="1676400"/>
            <a:ext cx="11572875" cy="5067299"/>
          </a:xfrm>
        </p:spPr>
        <p:txBody>
          <a:bodyPr>
            <a:normAutofit/>
          </a:bodyPr>
          <a:lstStyle/>
          <a:p>
            <a:r>
              <a:rPr lang="en-US" sz="4000" dirty="0" smtClean="0"/>
              <a:t>Helps participants set goals and become self sufficient and graduate</a:t>
            </a:r>
          </a:p>
          <a:p>
            <a:r>
              <a:rPr lang="en-US" sz="4000" dirty="0" smtClean="0"/>
              <a:t>Operate a program that is in compliance with all regulations and has satisfactory  monitoring reviews</a:t>
            </a:r>
          </a:p>
          <a:p>
            <a:r>
              <a:rPr lang="en-US" sz="4000" dirty="0" smtClean="0"/>
              <a:t>Operate a program that is able to continue receiving funding</a:t>
            </a:r>
          </a:p>
          <a:p>
            <a:r>
              <a:rPr lang="en-US" sz="4000" dirty="0" smtClean="0"/>
              <a:t>Other???</a:t>
            </a:r>
            <a:endParaRPr lang="en-US" sz="4000" dirty="0"/>
          </a:p>
        </p:txBody>
      </p:sp>
    </p:spTree>
    <p:extLst>
      <p:ext uri="{BB962C8B-B14F-4D97-AF65-F5344CB8AC3E}">
        <p14:creationId xmlns:p14="http://schemas.microsoft.com/office/powerpoint/2010/main" val="26375774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488138"/>
            <a:ext cx="10515600" cy="976277"/>
          </a:xfrm>
        </p:spPr>
        <p:txBody>
          <a:bodyPr>
            <a:noAutofit/>
          </a:bodyPr>
          <a:lstStyle/>
          <a:p>
            <a:pPr algn="ctr"/>
            <a:r>
              <a:rPr lang="en-US" sz="6000" b="1" i="1" dirty="0" smtClean="0"/>
              <a:t/>
            </a:r>
            <a:br>
              <a:rPr lang="en-US" sz="6000" b="1" i="1" dirty="0" smtClean="0"/>
            </a:br>
            <a:r>
              <a:rPr lang="en-US" sz="6000" b="1" i="1" dirty="0" smtClean="0">
                <a:solidFill>
                  <a:srgbClr val="7030A0"/>
                </a:solidFill>
                <a:effectLst>
                  <a:outerShdw blurRad="38100" dist="38100" dir="2700000" algn="tl">
                    <a:srgbClr val="000000">
                      <a:alpha val="43137"/>
                    </a:srgbClr>
                  </a:outerShdw>
                </a:effectLst>
              </a:rPr>
              <a:t>NEW Family Self Sufficiency </a:t>
            </a:r>
            <a:r>
              <a:rPr lang="en-US" sz="8000" b="1" dirty="0" smtClean="0">
                <a:solidFill>
                  <a:srgbClr val="7030A0"/>
                </a:solidFill>
                <a:effectLst>
                  <a:outerShdw blurRad="38100" dist="38100" dir="2700000" algn="tl">
                    <a:srgbClr val="000000">
                      <a:alpha val="43137"/>
                    </a:srgbClr>
                  </a:outerShdw>
                </a:effectLst>
              </a:rPr>
              <a:t/>
            </a:r>
            <a:br>
              <a:rPr lang="en-US" sz="8000" b="1" dirty="0" smtClean="0">
                <a:solidFill>
                  <a:srgbClr val="7030A0"/>
                </a:solidFill>
                <a:effectLst>
                  <a:outerShdw blurRad="38100" dist="38100" dir="2700000" algn="tl">
                    <a:srgbClr val="000000">
                      <a:alpha val="43137"/>
                    </a:srgbClr>
                  </a:outerShdw>
                </a:effectLst>
              </a:rPr>
            </a:br>
            <a:endParaRPr lang="en-US" sz="8000" b="1" dirty="0">
              <a:solidFill>
                <a:srgbClr val="7030A0"/>
              </a:solidFill>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48127" y="1171575"/>
            <a:ext cx="12052204" cy="5572126"/>
          </a:xfrm>
        </p:spPr>
        <p:txBody>
          <a:bodyPr>
            <a:noAutofit/>
          </a:bodyPr>
          <a:lstStyle/>
          <a:p>
            <a:pPr marL="0" indent="0" algn="ctr">
              <a:buNone/>
            </a:pPr>
            <a:r>
              <a:rPr lang="en-US" sz="5400" dirty="0" smtClean="0"/>
              <a:t>NEW FSS Plan </a:t>
            </a:r>
            <a:r>
              <a:rPr lang="en-US" sz="5400" u="sng" dirty="0" smtClean="0"/>
              <a:t>Form</a:t>
            </a:r>
            <a:r>
              <a:rPr lang="en-US" sz="5400" dirty="0" smtClean="0"/>
              <a:t> with Options to Choose</a:t>
            </a:r>
          </a:p>
          <a:p>
            <a:pPr marL="0" indent="0" algn="ctr">
              <a:buNone/>
            </a:pPr>
            <a:r>
              <a:rPr lang="en-US" sz="5400" u="sng" dirty="0" smtClean="0">
                <a:solidFill>
                  <a:srgbClr val="C00000"/>
                </a:solidFill>
              </a:rPr>
              <a:t>(</a:t>
            </a:r>
            <a:r>
              <a:rPr lang="en-US" sz="5400" u="sng" dirty="0">
                <a:solidFill>
                  <a:srgbClr val="C00000"/>
                </a:solidFill>
              </a:rPr>
              <a:t>What boxes did you check</a:t>
            </a:r>
            <a:r>
              <a:rPr lang="en-US" sz="5400" u="sng" dirty="0" smtClean="0">
                <a:solidFill>
                  <a:srgbClr val="C00000"/>
                </a:solidFill>
              </a:rPr>
              <a:t>?)</a:t>
            </a:r>
          </a:p>
          <a:p>
            <a:pPr marL="0" indent="0" algn="ctr">
              <a:buNone/>
            </a:pPr>
            <a:endParaRPr lang="en-US" sz="1050" dirty="0">
              <a:solidFill>
                <a:srgbClr val="C00000"/>
              </a:solidFill>
            </a:endParaRPr>
          </a:p>
          <a:p>
            <a:pPr marL="0" indent="0" algn="ctr">
              <a:buNone/>
            </a:pPr>
            <a:r>
              <a:rPr lang="en-US" sz="4000" dirty="0" smtClean="0"/>
              <a:t>New Program Requirements</a:t>
            </a:r>
          </a:p>
          <a:p>
            <a:pPr marL="0" indent="0" algn="ctr">
              <a:buNone/>
            </a:pPr>
            <a:r>
              <a:rPr lang="en-US" sz="4000" dirty="0" smtClean="0"/>
              <a:t> </a:t>
            </a:r>
            <a:r>
              <a:rPr lang="en-US" sz="4000" dirty="0"/>
              <a:t>New </a:t>
            </a:r>
            <a:r>
              <a:rPr lang="en-US" sz="4000" dirty="0" smtClean="0"/>
              <a:t>Compliance Monitoring</a:t>
            </a:r>
          </a:p>
          <a:p>
            <a:pPr marL="0" indent="0" algn="ctr">
              <a:buNone/>
            </a:pPr>
            <a:r>
              <a:rPr lang="en-US" sz="4000" dirty="0" smtClean="0"/>
              <a:t>Effective  6-16-2022</a:t>
            </a:r>
          </a:p>
          <a:p>
            <a:pPr marL="0" indent="0" algn="ctr">
              <a:buNone/>
            </a:pPr>
            <a:r>
              <a:rPr lang="en-US" sz="4000" dirty="0" smtClean="0"/>
              <a:t>Required implementation by 11-4-2022</a:t>
            </a:r>
            <a:endParaRPr lang="en-US" sz="4000" dirty="0"/>
          </a:p>
          <a:p>
            <a:pPr marL="0" indent="0" algn="ctr">
              <a:buNone/>
            </a:pPr>
            <a:endParaRPr lang="en-US" sz="4400" dirty="0"/>
          </a:p>
        </p:txBody>
      </p:sp>
    </p:spTree>
    <p:extLst>
      <p:ext uri="{BB962C8B-B14F-4D97-AF65-F5344CB8AC3E}">
        <p14:creationId xmlns:p14="http://schemas.microsoft.com/office/powerpoint/2010/main" val="14915456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Coordinator Grants (One Year Funding)</a:t>
            </a:r>
            <a:endParaRPr lang="en-US" b="1" dirty="0"/>
          </a:p>
        </p:txBody>
      </p:sp>
      <p:sp>
        <p:nvSpPr>
          <p:cNvPr id="3" name="Content Placeholder 2"/>
          <p:cNvSpPr>
            <a:spLocks noGrp="1"/>
          </p:cNvSpPr>
          <p:nvPr>
            <p:ph idx="1"/>
          </p:nvPr>
        </p:nvSpPr>
        <p:spPr/>
        <p:txBody>
          <a:bodyPr>
            <a:normAutofit/>
          </a:bodyPr>
          <a:lstStyle/>
          <a:p>
            <a:r>
              <a:rPr lang="en-US" dirty="0" smtClean="0"/>
              <a:t>Case Load for Grant Funding remain the same</a:t>
            </a:r>
          </a:p>
          <a:p>
            <a:pPr lvl="1"/>
            <a:r>
              <a:rPr lang="en-US" dirty="0" smtClean="0"/>
              <a:t>First Coordinator Funding must have 25 Participants </a:t>
            </a:r>
          </a:p>
          <a:p>
            <a:pPr lvl="1"/>
            <a:r>
              <a:rPr lang="en-US" dirty="0" smtClean="0"/>
              <a:t>Each additional Coordinator must have 50 participants per coordinator</a:t>
            </a:r>
          </a:p>
          <a:p>
            <a:pPr lvl="1"/>
            <a:endParaRPr lang="en-US" dirty="0"/>
          </a:p>
          <a:p>
            <a:pPr marL="457200" lvl="1" indent="0">
              <a:buNone/>
            </a:pPr>
            <a:r>
              <a:rPr lang="en-US" dirty="0" smtClean="0"/>
              <a:t>Note: </a:t>
            </a:r>
          </a:p>
          <a:p>
            <a:pPr marL="457200" lvl="1" indent="0">
              <a:buNone/>
            </a:pPr>
            <a:r>
              <a:rPr lang="en-US" dirty="0" smtClean="0"/>
              <a:t>Functions of the FSS Coordinator is restricted to the functions of the FSS Program as described in the Grant Agreement unless the FSS</a:t>
            </a:r>
          </a:p>
          <a:p>
            <a:pPr marL="457200" lvl="1" indent="0">
              <a:buNone/>
            </a:pPr>
            <a:endParaRPr lang="en-US" dirty="0" smtClean="0"/>
          </a:p>
          <a:p>
            <a:pPr marL="457200" lvl="1" indent="0">
              <a:buNone/>
            </a:pPr>
            <a:r>
              <a:rPr lang="en-US" dirty="0" smtClean="0"/>
              <a:t>Mandatory Programs have a set number of Mandatory slots regardless of funding.  Mandatory programs  can only be reduced by graduating participants.</a:t>
            </a:r>
          </a:p>
          <a:p>
            <a:pPr lvl="1"/>
            <a:endParaRPr lang="en-US" dirty="0"/>
          </a:p>
          <a:p>
            <a:pPr marL="457200" lvl="1" indent="0">
              <a:buNone/>
            </a:pPr>
            <a:endParaRPr lang="en-US" dirty="0"/>
          </a:p>
        </p:txBody>
      </p:sp>
    </p:spTree>
    <p:extLst>
      <p:ext uri="{BB962C8B-B14F-4D97-AF65-F5344CB8AC3E}">
        <p14:creationId xmlns:p14="http://schemas.microsoft.com/office/powerpoint/2010/main" val="18842304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Action Plans in 2022</a:t>
            </a:r>
            <a:endParaRPr lang="en-US" b="1" dirty="0"/>
          </a:p>
        </p:txBody>
      </p:sp>
      <p:sp>
        <p:nvSpPr>
          <p:cNvPr id="3" name="Content Placeholder 2"/>
          <p:cNvSpPr>
            <a:spLocks noGrp="1"/>
          </p:cNvSpPr>
          <p:nvPr>
            <p:ph idx="1"/>
          </p:nvPr>
        </p:nvSpPr>
        <p:spPr/>
        <p:txBody>
          <a:bodyPr>
            <a:normAutofit/>
          </a:bodyPr>
          <a:lstStyle/>
          <a:p>
            <a:pPr marL="0" indent="0">
              <a:buNone/>
            </a:pPr>
            <a:r>
              <a:rPr lang="en-US" sz="3200" dirty="0" smtClean="0"/>
              <a:t>A song lyric from Smokey and the Bandit reminded me of the FSS Plan submission  process in 2022</a:t>
            </a:r>
          </a:p>
          <a:p>
            <a:pPr marL="0" indent="0">
              <a:buNone/>
            </a:pPr>
            <a:r>
              <a:rPr lang="en-US" sz="7200" dirty="0" smtClean="0"/>
              <a:t>A </a:t>
            </a:r>
            <a:r>
              <a:rPr lang="en-US" sz="7200" dirty="0"/>
              <a:t>LONG WAY TO GO AND A SHORT TIME TO GET THERE </a:t>
            </a:r>
          </a:p>
        </p:txBody>
      </p:sp>
    </p:spTree>
    <p:extLst>
      <p:ext uri="{BB962C8B-B14F-4D97-AF65-F5344CB8AC3E}">
        <p14:creationId xmlns:p14="http://schemas.microsoft.com/office/powerpoint/2010/main" val="37781011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81263" y="296373"/>
            <a:ext cx="11536565" cy="1325563"/>
          </a:xfrm>
        </p:spPr>
        <p:txBody>
          <a:bodyPr>
            <a:noAutofit/>
          </a:bodyPr>
          <a:lstStyle/>
          <a:p>
            <a:r>
              <a:rPr lang="en-US" sz="5400" b="1" dirty="0" smtClean="0"/>
              <a:t>New Program Structure and Monitoring</a:t>
            </a:r>
            <a:endParaRPr lang="en-US" sz="5400" b="1" dirty="0"/>
          </a:p>
        </p:txBody>
      </p:sp>
      <p:sp>
        <p:nvSpPr>
          <p:cNvPr id="3" name="Content Placeholder 2"/>
          <p:cNvSpPr>
            <a:spLocks noGrp="1"/>
          </p:cNvSpPr>
          <p:nvPr>
            <p:ph idx="1"/>
          </p:nvPr>
        </p:nvSpPr>
        <p:spPr>
          <a:xfrm>
            <a:off x="653143" y="1540042"/>
            <a:ext cx="10945299" cy="4636921"/>
          </a:xfrm>
        </p:spPr>
        <p:txBody>
          <a:bodyPr>
            <a:normAutofit/>
          </a:bodyPr>
          <a:lstStyle/>
          <a:p>
            <a:r>
              <a:rPr lang="en-US" sz="4800" dirty="0" smtClean="0"/>
              <a:t>FSS Program Regulation--Final Rule—</a:t>
            </a:r>
          </a:p>
          <a:p>
            <a:pPr lvl="1"/>
            <a:r>
              <a:rPr lang="en-US" sz="4000" dirty="0" smtClean="0"/>
              <a:t>FSS </a:t>
            </a:r>
            <a:r>
              <a:rPr lang="en-US" sz="4000" dirty="0"/>
              <a:t>Action Plan </a:t>
            </a:r>
            <a:r>
              <a:rPr lang="en-US" sz="4000" dirty="0" smtClean="0"/>
              <a:t>Template</a:t>
            </a:r>
          </a:p>
          <a:p>
            <a:pPr lvl="1"/>
            <a:r>
              <a:rPr lang="en-US" sz="4000" dirty="0" smtClean="0"/>
              <a:t>New Contract of Participation</a:t>
            </a:r>
          </a:p>
          <a:p>
            <a:pPr lvl="1"/>
            <a:r>
              <a:rPr lang="en-US" sz="4000" dirty="0" smtClean="0"/>
              <a:t>New  Reporting and Monitoring Requirements</a:t>
            </a:r>
          </a:p>
          <a:p>
            <a:pPr lvl="1"/>
            <a:r>
              <a:rPr lang="en-US" sz="4000" dirty="0" smtClean="0"/>
              <a:t>Expanded requirements for Escrow Accounts</a:t>
            </a:r>
            <a:endParaRPr lang="en-US" sz="4000" dirty="0"/>
          </a:p>
          <a:p>
            <a:endParaRPr lang="en-US" sz="4000" dirty="0"/>
          </a:p>
        </p:txBody>
      </p:sp>
    </p:spTree>
    <p:extLst>
      <p:ext uri="{BB962C8B-B14F-4D97-AF65-F5344CB8AC3E}">
        <p14:creationId xmlns:p14="http://schemas.microsoft.com/office/powerpoint/2010/main" val="22431547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Mandatory Programs </a:t>
            </a:r>
            <a:r>
              <a:rPr lang="en-US" b="1" dirty="0"/>
              <a:t>R</a:t>
            </a:r>
            <a:r>
              <a:rPr lang="en-US" b="1" dirty="0" smtClean="0"/>
              <a:t>emain </a:t>
            </a:r>
            <a:r>
              <a:rPr lang="en-US" b="1" dirty="0"/>
              <a:t>M</a:t>
            </a:r>
            <a:r>
              <a:rPr lang="en-US" b="1" dirty="0" smtClean="0"/>
              <a:t>andatory</a:t>
            </a:r>
            <a:endParaRPr lang="en-US" b="1" dirty="0"/>
          </a:p>
        </p:txBody>
      </p:sp>
      <p:sp>
        <p:nvSpPr>
          <p:cNvPr id="3" name="Content Placeholder 2"/>
          <p:cNvSpPr>
            <a:spLocks noGrp="1"/>
          </p:cNvSpPr>
          <p:nvPr>
            <p:ph idx="1"/>
          </p:nvPr>
        </p:nvSpPr>
        <p:spPr/>
        <p:txBody>
          <a:bodyPr>
            <a:normAutofit/>
          </a:bodyPr>
          <a:lstStyle/>
          <a:p>
            <a:r>
              <a:rPr lang="en-US" sz="3600" dirty="0" smtClean="0"/>
              <a:t>Programs associated with  voucher or other funding of units that stipulated FSS be provided on award of those units</a:t>
            </a:r>
          </a:p>
          <a:p>
            <a:r>
              <a:rPr lang="en-US" sz="3600" dirty="0" smtClean="0"/>
              <a:t>These continue as mandatory under the new rule</a:t>
            </a:r>
          </a:p>
          <a:p>
            <a:r>
              <a:rPr lang="en-US" sz="3600" dirty="0" smtClean="0"/>
              <a:t>Number of mandatory slots is only reduce by graduations of FSS Participants</a:t>
            </a:r>
            <a:endParaRPr lang="en-US" sz="3600" dirty="0"/>
          </a:p>
        </p:txBody>
      </p:sp>
    </p:spTree>
    <p:extLst>
      <p:ext uri="{BB962C8B-B14F-4D97-AF65-F5344CB8AC3E}">
        <p14:creationId xmlns:p14="http://schemas.microsoft.com/office/powerpoint/2010/main" val="16945214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48046" y="313509"/>
            <a:ext cx="11556274" cy="6463308"/>
          </a:xfrm>
          <a:prstGeom prst="rect">
            <a:avLst/>
          </a:prstGeom>
        </p:spPr>
        <p:txBody>
          <a:bodyPr wrap="square">
            <a:spAutoFit/>
          </a:bodyPr>
          <a:lstStyle/>
          <a:p>
            <a:r>
              <a:rPr lang="en-US" b="1" dirty="0">
                <a:solidFill>
                  <a:srgbClr val="000000"/>
                </a:solidFill>
                <a:latin typeface="Arial" panose="020B0604020202020204" pitchFamily="34" charset="0"/>
              </a:rPr>
              <a:t>Subpart A—General§ </a:t>
            </a:r>
            <a:r>
              <a:rPr lang="en-US" b="1" dirty="0" smtClean="0">
                <a:solidFill>
                  <a:srgbClr val="000000"/>
                </a:solidFill>
                <a:latin typeface="Arial" panose="020B0604020202020204" pitchFamily="34" charset="0"/>
              </a:rPr>
              <a:t>984.101 Purpose</a:t>
            </a:r>
            <a:r>
              <a:rPr lang="en-US" b="1" dirty="0">
                <a:solidFill>
                  <a:srgbClr val="000000"/>
                </a:solidFill>
                <a:latin typeface="Arial" panose="020B0604020202020204" pitchFamily="34" charset="0"/>
              </a:rPr>
              <a:t>, scope, and applicability</a:t>
            </a:r>
            <a:r>
              <a:rPr lang="en-US" b="1" dirty="0" smtClean="0">
                <a:solidFill>
                  <a:srgbClr val="000000"/>
                </a:solidFill>
                <a:latin typeface="Arial" panose="020B0604020202020204" pitchFamily="34" charset="0"/>
              </a:rPr>
              <a:t>.</a:t>
            </a:r>
          </a:p>
          <a:p>
            <a:endParaRPr lang="en-US" b="1" dirty="0" smtClean="0">
              <a:solidFill>
                <a:srgbClr val="000000"/>
              </a:solidFill>
              <a:latin typeface="Arial" panose="020B0604020202020204" pitchFamily="34" charset="0"/>
            </a:endParaRPr>
          </a:p>
          <a:p>
            <a:r>
              <a:rPr lang="en-US" dirty="0" smtClean="0">
                <a:solidFill>
                  <a:srgbClr val="000000"/>
                </a:solidFill>
                <a:latin typeface="Arial" panose="020B0604020202020204" pitchFamily="34" charset="0"/>
              </a:rPr>
              <a:t>(</a:t>
            </a:r>
            <a:r>
              <a:rPr lang="en-US" dirty="0">
                <a:solidFill>
                  <a:srgbClr val="000000"/>
                </a:solidFill>
                <a:latin typeface="Arial" panose="020B0604020202020204" pitchFamily="34" charset="0"/>
              </a:rPr>
              <a:t>a) </a:t>
            </a:r>
            <a:r>
              <a:rPr lang="en-US" i="1" dirty="0">
                <a:solidFill>
                  <a:srgbClr val="000000"/>
                </a:solidFill>
                <a:latin typeface="Arial" panose="020B0604020202020204" pitchFamily="34" charset="0"/>
              </a:rPr>
              <a:t>Purpose.</a:t>
            </a:r>
            <a:r>
              <a:rPr lang="en-US" dirty="0">
                <a:solidFill>
                  <a:srgbClr val="000000"/>
                </a:solidFill>
                <a:latin typeface="Arial" panose="020B0604020202020204" pitchFamily="34" charset="0"/>
              </a:rPr>
              <a:t> (1) The purpose of the Family Self-Sufficiency (FSS) program is to promote the development of local strategies to coordinate the use of public housing assistance and housing assistance under the Section 8 rental certificate and rental voucher programs with public and private resources, to enable families eligible to receive assistance under these programs to achieve economic independence and self-sufficiency.(2) The purpose of this part is to implement the policies and procedures applicable to operation of a local FSS program, as established under section 23 of the 1937 Act (42 U.S.C. 1437u), under HUD's rental voucher, rental certificate, and public housing programs</a:t>
            </a:r>
            <a:r>
              <a:rPr lang="en-US" dirty="0" smtClean="0">
                <a:solidFill>
                  <a:srgbClr val="000000"/>
                </a:solidFill>
                <a:latin typeface="Arial" panose="020B0604020202020204" pitchFamily="34" charset="0"/>
              </a:rPr>
              <a:t>.</a:t>
            </a:r>
          </a:p>
          <a:p>
            <a:endParaRPr lang="en-US" dirty="0" smtClean="0">
              <a:solidFill>
                <a:srgbClr val="000000"/>
              </a:solidFill>
              <a:latin typeface="Arial" panose="020B0604020202020204" pitchFamily="34" charset="0"/>
            </a:endParaRPr>
          </a:p>
          <a:p>
            <a:r>
              <a:rPr lang="en-US" dirty="0" smtClean="0">
                <a:solidFill>
                  <a:srgbClr val="000000"/>
                </a:solidFill>
                <a:latin typeface="Arial" panose="020B0604020202020204" pitchFamily="34" charset="0"/>
              </a:rPr>
              <a:t>(</a:t>
            </a:r>
            <a:r>
              <a:rPr lang="en-US" dirty="0">
                <a:solidFill>
                  <a:srgbClr val="000000"/>
                </a:solidFill>
                <a:latin typeface="Arial" panose="020B0604020202020204" pitchFamily="34" charset="0"/>
              </a:rPr>
              <a:t>b) </a:t>
            </a:r>
            <a:r>
              <a:rPr lang="en-US" i="1" dirty="0">
                <a:solidFill>
                  <a:srgbClr val="000000"/>
                </a:solidFill>
                <a:latin typeface="Arial" panose="020B0604020202020204" pitchFamily="34" charset="0"/>
              </a:rPr>
              <a:t>Scope.</a:t>
            </a:r>
            <a:r>
              <a:rPr lang="en-US" dirty="0">
                <a:solidFill>
                  <a:srgbClr val="000000"/>
                </a:solidFill>
                <a:latin typeface="Arial" panose="020B0604020202020204" pitchFamily="34" charset="0"/>
              </a:rPr>
              <a:t> </a:t>
            </a:r>
            <a:r>
              <a:rPr lang="en-US" dirty="0" smtClean="0">
                <a:solidFill>
                  <a:srgbClr val="000000"/>
                </a:solidFill>
                <a:latin typeface="Arial" panose="020B0604020202020204" pitchFamily="34" charset="0"/>
              </a:rPr>
              <a:t>(Mandatory Programs)</a:t>
            </a:r>
          </a:p>
          <a:p>
            <a:r>
              <a:rPr lang="en-US" dirty="0" smtClean="0">
                <a:solidFill>
                  <a:srgbClr val="000000"/>
                </a:solidFill>
                <a:latin typeface="Arial" panose="020B0604020202020204" pitchFamily="34" charset="0"/>
              </a:rPr>
              <a:t>  1</a:t>
            </a:r>
            <a:r>
              <a:rPr lang="en-US" dirty="0">
                <a:solidFill>
                  <a:srgbClr val="000000"/>
                </a:solidFill>
                <a:latin typeface="Arial" panose="020B0604020202020204" pitchFamily="34" charset="0"/>
              </a:rPr>
              <a:t>) Each PHA that received funding for public housing units under the FY 1991 and FY 1992 FSS </a:t>
            </a:r>
            <a:r>
              <a:rPr lang="en-US" dirty="0" smtClean="0">
                <a:solidFill>
                  <a:srgbClr val="000000"/>
                </a:solidFill>
                <a:latin typeface="Arial" panose="020B0604020202020204" pitchFamily="34" charset="0"/>
              </a:rPr>
              <a:t>	incentive </a:t>
            </a:r>
            <a:r>
              <a:rPr lang="en-US" dirty="0">
                <a:solidFill>
                  <a:srgbClr val="000000"/>
                </a:solidFill>
                <a:latin typeface="Arial" panose="020B0604020202020204" pitchFamily="34" charset="0"/>
              </a:rPr>
              <a:t>award competitions must operate a public housing FSS program</a:t>
            </a:r>
            <a:r>
              <a:rPr lang="en-US" dirty="0" smtClean="0">
                <a:solidFill>
                  <a:srgbClr val="000000"/>
                </a:solidFill>
                <a:latin typeface="Arial" panose="020B0604020202020204" pitchFamily="34" charset="0"/>
              </a:rPr>
              <a:t>.</a:t>
            </a:r>
          </a:p>
          <a:p>
            <a:r>
              <a:rPr lang="en-US" dirty="0" smtClean="0">
                <a:solidFill>
                  <a:srgbClr val="000000"/>
                </a:solidFill>
                <a:latin typeface="Arial" panose="020B0604020202020204" pitchFamily="34" charset="0"/>
              </a:rPr>
              <a:t>  (</a:t>
            </a:r>
            <a:r>
              <a:rPr lang="en-US" dirty="0">
                <a:solidFill>
                  <a:srgbClr val="000000"/>
                </a:solidFill>
                <a:latin typeface="Arial" panose="020B0604020202020204" pitchFamily="34" charset="0"/>
              </a:rPr>
              <a:t>2) Each PHA that received funding for Section 8 rental certificates or rental vouchers under the combined FY 1991/1992 FSS incentive award competition must operate a Section 8 FSS program</a:t>
            </a:r>
            <a:r>
              <a:rPr lang="en-US" dirty="0" smtClean="0">
                <a:solidFill>
                  <a:srgbClr val="000000"/>
                </a:solidFill>
                <a:latin typeface="Arial" panose="020B0604020202020204" pitchFamily="34" charset="0"/>
              </a:rPr>
              <a:t>.</a:t>
            </a:r>
          </a:p>
          <a:p>
            <a:r>
              <a:rPr lang="en-US" dirty="0" smtClean="0">
                <a:solidFill>
                  <a:srgbClr val="000000"/>
                </a:solidFill>
                <a:latin typeface="Arial" panose="020B0604020202020204" pitchFamily="34" charset="0"/>
              </a:rPr>
              <a:t>  (</a:t>
            </a:r>
            <a:r>
              <a:rPr lang="en-US" dirty="0">
                <a:solidFill>
                  <a:srgbClr val="000000"/>
                </a:solidFill>
                <a:latin typeface="Arial" panose="020B0604020202020204" pitchFamily="34" charset="0"/>
              </a:rPr>
              <a:t>3) Unless the PHA receives an exemption under § 984.105:(</a:t>
            </a:r>
            <a:r>
              <a:rPr lang="en-US" dirty="0" err="1">
                <a:solidFill>
                  <a:srgbClr val="000000"/>
                </a:solidFill>
                <a:latin typeface="Arial" panose="020B0604020202020204" pitchFamily="34" charset="0"/>
              </a:rPr>
              <a:t>i</a:t>
            </a:r>
            <a:r>
              <a:rPr lang="en-US" dirty="0">
                <a:solidFill>
                  <a:srgbClr val="000000"/>
                </a:solidFill>
                <a:latin typeface="Arial" panose="020B0604020202020204" pitchFamily="34" charset="0"/>
              </a:rPr>
              <a:t>) Each PHA for which HUD reserved funding (budget authority) for additional rental certificates or rental vouchers in FY 1993 through October 20, 1998 must operate a Section 8 FSS program.(ii) Each PHA for which HUD reserved funding (budget authority) to acquire or construct additional public housing units in FY 1993 through October 20, 1998 must operate a public housing FSS program</a:t>
            </a:r>
            <a:r>
              <a:rPr lang="en-US" dirty="0" smtClean="0">
                <a:solidFill>
                  <a:srgbClr val="000000"/>
                </a:solidFill>
                <a:latin typeface="Arial" panose="020B0604020202020204" pitchFamily="34" charset="0"/>
              </a:rPr>
              <a:t>.</a:t>
            </a:r>
          </a:p>
          <a:p>
            <a:endParaRPr lang="en-US" dirty="0" smtClean="0">
              <a:solidFill>
                <a:srgbClr val="000000"/>
              </a:solidFill>
              <a:latin typeface="Arial" panose="020B0604020202020204" pitchFamily="34" charset="0"/>
            </a:endParaRPr>
          </a:p>
          <a:p>
            <a:r>
              <a:rPr lang="en-US" dirty="0" smtClean="0">
                <a:solidFill>
                  <a:srgbClr val="000000"/>
                </a:solidFill>
                <a:latin typeface="Arial" panose="020B0604020202020204" pitchFamily="34" charset="0"/>
              </a:rPr>
              <a:t>(</a:t>
            </a:r>
            <a:r>
              <a:rPr lang="en-US" dirty="0">
                <a:solidFill>
                  <a:srgbClr val="000000"/>
                </a:solidFill>
                <a:latin typeface="Arial" panose="020B0604020202020204" pitchFamily="34" charset="0"/>
              </a:rPr>
              <a:t>c) </a:t>
            </a:r>
            <a:r>
              <a:rPr lang="en-US" i="1" dirty="0">
                <a:solidFill>
                  <a:srgbClr val="000000"/>
                </a:solidFill>
                <a:latin typeface="Arial" panose="020B0604020202020204" pitchFamily="34" charset="0"/>
              </a:rPr>
              <a:t>Applicability.</a:t>
            </a:r>
            <a:r>
              <a:rPr lang="en-US" dirty="0">
                <a:solidFill>
                  <a:srgbClr val="000000"/>
                </a:solidFill>
                <a:latin typeface="Arial" panose="020B0604020202020204" pitchFamily="34" charset="0"/>
              </a:rPr>
              <a:t> This part applies to</a:t>
            </a:r>
            <a:r>
              <a:rPr lang="en-US" dirty="0">
                <a:solidFill>
                  <a:srgbClr val="C00000"/>
                </a:solidFill>
                <a:latin typeface="Arial" panose="020B0604020202020204" pitchFamily="34" charset="0"/>
              </a:rPr>
              <a:t>:(1) The public housing program, </a:t>
            </a:r>
            <a:r>
              <a:rPr lang="en-US" dirty="0" smtClean="0">
                <a:solidFill>
                  <a:srgbClr val="C00000"/>
                </a:solidFill>
                <a:latin typeface="Arial" panose="020B0604020202020204" pitchFamily="34" charset="0"/>
              </a:rPr>
              <a:t>and (</a:t>
            </a:r>
            <a:r>
              <a:rPr lang="en-US" dirty="0">
                <a:solidFill>
                  <a:srgbClr val="C00000"/>
                </a:solidFill>
                <a:latin typeface="Arial" panose="020B0604020202020204" pitchFamily="34" charset="0"/>
              </a:rPr>
              <a:t>2) The Section 8 certificate and voucher programs.</a:t>
            </a:r>
            <a:endParaRPr lang="en-US" dirty="0">
              <a:solidFill>
                <a:srgbClr val="C00000"/>
              </a:solidFill>
            </a:endParaRPr>
          </a:p>
        </p:txBody>
      </p:sp>
    </p:spTree>
    <p:extLst>
      <p:ext uri="{BB962C8B-B14F-4D97-AF65-F5344CB8AC3E}">
        <p14:creationId xmlns:p14="http://schemas.microsoft.com/office/powerpoint/2010/main" val="35264704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6">
                                            <p:txEl>
                                              <p:pRg st="5" end="5"/>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6">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6">
                                            <p:txEl>
                                              <p:pRg st="7" end="7"/>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6">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23754"/>
            <a:ext cx="10515600" cy="973526"/>
          </a:xfrm>
        </p:spPr>
        <p:txBody>
          <a:bodyPr>
            <a:normAutofit fontScale="90000"/>
          </a:bodyPr>
          <a:lstStyle/>
          <a:p>
            <a:pPr algn="ctr"/>
            <a:r>
              <a:rPr lang="en-US" b="1" dirty="0" smtClean="0"/>
              <a:t>CFR 984 Section 8 Voucher Program and Public Housing Family Self Sufficiency</a:t>
            </a:r>
            <a:endParaRPr lang="en-US" b="1" dirty="0"/>
          </a:p>
        </p:txBody>
      </p:sp>
      <p:sp>
        <p:nvSpPr>
          <p:cNvPr id="3" name="Content Placeholder 2"/>
          <p:cNvSpPr>
            <a:spLocks noGrp="1"/>
          </p:cNvSpPr>
          <p:nvPr>
            <p:ph sz="half" idx="1"/>
          </p:nvPr>
        </p:nvSpPr>
        <p:spPr>
          <a:xfrm>
            <a:off x="383177" y="1314994"/>
            <a:ext cx="5636623" cy="5364480"/>
          </a:xfrm>
        </p:spPr>
        <p:txBody>
          <a:bodyPr>
            <a:normAutofit lnSpcReduction="10000"/>
          </a:bodyPr>
          <a:lstStyle/>
          <a:p>
            <a:r>
              <a:rPr lang="en-US" sz="2400" dirty="0" smtClean="0"/>
              <a:t>984.101   Purpose, Scope and        	         Applicability</a:t>
            </a:r>
          </a:p>
          <a:p>
            <a:r>
              <a:rPr lang="en-US" sz="2400" dirty="0" smtClean="0"/>
              <a:t>984.102   Program Objectives</a:t>
            </a:r>
          </a:p>
          <a:p>
            <a:r>
              <a:rPr lang="en-US" sz="2400" u="sng" dirty="0" smtClean="0"/>
              <a:t>984.103   Definitions</a:t>
            </a:r>
            <a:endParaRPr lang="en-US" sz="2400" u="sng" dirty="0"/>
          </a:p>
          <a:p>
            <a:r>
              <a:rPr lang="en-US" sz="2400" dirty="0" smtClean="0"/>
              <a:t>984.104   Basic Requirements</a:t>
            </a:r>
            <a:endParaRPr lang="en-US" sz="2400" dirty="0"/>
          </a:p>
          <a:p>
            <a:pPr lvl="0"/>
            <a:r>
              <a:rPr lang="en-US" sz="2400" dirty="0" smtClean="0">
                <a:solidFill>
                  <a:prstClr val="black"/>
                </a:solidFill>
              </a:rPr>
              <a:t>984.105   Minimum Program Size</a:t>
            </a:r>
          </a:p>
          <a:p>
            <a:pPr lvl="0"/>
            <a:r>
              <a:rPr lang="en-US" sz="2400" dirty="0" smtClean="0">
                <a:solidFill>
                  <a:prstClr val="black"/>
                </a:solidFill>
              </a:rPr>
              <a:t>984.106   Cooperative Agreements</a:t>
            </a:r>
          </a:p>
          <a:p>
            <a:pPr lvl="0"/>
            <a:r>
              <a:rPr lang="en-US" sz="2400" dirty="0" smtClean="0">
                <a:solidFill>
                  <a:prstClr val="black"/>
                </a:solidFill>
              </a:rPr>
              <a:t>984.107   FSS Award Funds Formula</a:t>
            </a:r>
            <a:endParaRPr lang="en-US" sz="2400" dirty="0">
              <a:solidFill>
                <a:prstClr val="black"/>
              </a:solidFill>
            </a:endParaRPr>
          </a:p>
          <a:p>
            <a:r>
              <a:rPr lang="en-US" sz="2400" dirty="0" smtClean="0"/>
              <a:t>984.201   Action Plan</a:t>
            </a:r>
            <a:endParaRPr lang="en-US" sz="2400" dirty="0"/>
          </a:p>
          <a:p>
            <a:r>
              <a:rPr lang="en-US" sz="2400" dirty="0" smtClean="0"/>
              <a:t>984.202   Program Coordination 	         	       Committee</a:t>
            </a:r>
          </a:p>
          <a:p>
            <a:r>
              <a:rPr lang="en-US" sz="2400" dirty="0"/>
              <a:t>984.203   FSS Family Selection 	         Procedures</a:t>
            </a:r>
          </a:p>
          <a:p>
            <a:endParaRPr lang="en-US" sz="2400" dirty="0" smtClean="0"/>
          </a:p>
          <a:p>
            <a:endParaRPr lang="en-US" sz="2400" dirty="0"/>
          </a:p>
        </p:txBody>
      </p:sp>
      <p:sp>
        <p:nvSpPr>
          <p:cNvPr id="4" name="Content Placeholder 3"/>
          <p:cNvSpPr>
            <a:spLocks noGrp="1"/>
          </p:cNvSpPr>
          <p:nvPr>
            <p:ph sz="half" idx="2"/>
          </p:nvPr>
        </p:nvSpPr>
        <p:spPr>
          <a:xfrm>
            <a:off x="6172199" y="1314994"/>
            <a:ext cx="5523411" cy="5225144"/>
          </a:xfrm>
        </p:spPr>
        <p:txBody>
          <a:bodyPr>
            <a:normAutofit lnSpcReduction="10000"/>
          </a:bodyPr>
          <a:lstStyle/>
          <a:p>
            <a:r>
              <a:rPr lang="en-US" sz="2400" dirty="0" smtClean="0"/>
              <a:t>984.204   </a:t>
            </a:r>
            <a:r>
              <a:rPr lang="en-US" sz="2400" dirty="0"/>
              <a:t>On-Site Facilities</a:t>
            </a:r>
          </a:p>
          <a:p>
            <a:r>
              <a:rPr lang="en-US" sz="2400" dirty="0" smtClean="0"/>
              <a:t>984.301   Program Implementation</a:t>
            </a:r>
          </a:p>
          <a:p>
            <a:r>
              <a:rPr lang="en-US" sz="2400" dirty="0" smtClean="0"/>
              <a:t>984.302   FSS Funds    </a:t>
            </a:r>
          </a:p>
          <a:p>
            <a:r>
              <a:rPr lang="en-US" sz="2400" dirty="0" smtClean="0"/>
              <a:t>984.303   Contract of Participation</a:t>
            </a:r>
          </a:p>
          <a:p>
            <a:r>
              <a:rPr lang="en-US" sz="2400" dirty="0" smtClean="0"/>
              <a:t>984.304   Amount of Rent paid by FSS 	        Family and Increase in Family 	        Income 984.305   FSS Escrow 	        Account</a:t>
            </a:r>
          </a:p>
          <a:p>
            <a:r>
              <a:rPr lang="en-US" sz="2400" dirty="0" smtClean="0"/>
              <a:t>984.306   HCV Portability Requirements</a:t>
            </a:r>
          </a:p>
          <a:p>
            <a:r>
              <a:rPr lang="en-US" sz="2400" dirty="0" smtClean="0"/>
              <a:t>984.401   Reporting</a:t>
            </a:r>
            <a:endParaRPr lang="en-US" sz="2400" dirty="0"/>
          </a:p>
          <a:p>
            <a:pPr marL="0" indent="0">
              <a:buNone/>
            </a:pPr>
            <a:endParaRPr lang="en-US" sz="2400" dirty="0" smtClean="0"/>
          </a:p>
        </p:txBody>
      </p:sp>
    </p:spTree>
    <p:extLst>
      <p:ext uri="{BB962C8B-B14F-4D97-AF65-F5344CB8AC3E}">
        <p14:creationId xmlns:p14="http://schemas.microsoft.com/office/powerpoint/2010/main" val="1554867921"/>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200" b="1" dirty="0" smtClean="0"/>
              <a:t>CFR 887  break down of FSS related to Section 8 Assistance Program </a:t>
            </a:r>
            <a:r>
              <a:rPr lang="en-US" sz="3200" b="1" i="1" u="sng" dirty="0" smtClean="0">
                <a:solidFill>
                  <a:srgbClr val="C00000"/>
                </a:solidFill>
              </a:rPr>
              <a:t>(Multifamily)</a:t>
            </a:r>
            <a:r>
              <a:rPr lang="en-US" sz="3200" b="1" i="1" u="sng" dirty="0" smtClean="0"/>
              <a:t> </a:t>
            </a:r>
            <a:r>
              <a:rPr lang="en-US" sz="3200" b="1" dirty="0" smtClean="0"/>
              <a:t>Participants  May 17,2022 </a:t>
            </a:r>
            <a:endParaRPr lang="en-US" sz="3200" b="1" dirty="0"/>
          </a:p>
        </p:txBody>
      </p:sp>
      <p:sp>
        <p:nvSpPr>
          <p:cNvPr id="3" name="Content Placeholder 2"/>
          <p:cNvSpPr>
            <a:spLocks noGrp="1"/>
          </p:cNvSpPr>
          <p:nvPr>
            <p:ph sz="half" idx="4294967295"/>
          </p:nvPr>
        </p:nvSpPr>
        <p:spPr>
          <a:xfrm>
            <a:off x="618308" y="2124891"/>
            <a:ext cx="10735491" cy="4052072"/>
          </a:xfrm>
        </p:spPr>
        <p:txBody>
          <a:bodyPr>
            <a:normAutofit/>
          </a:bodyPr>
          <a:lstStyle/>
          <a:p>
            <a:r>
              <a:rPr lang="en-US" sz="2400" dirty="0" smtClean="0"/>
              <a:t>CFR 887.101   Purpose, Scope &amp; Applicability</a:t>
            </a:r>
          </a:p>
          <a:p>
            <a:r>
              <a:rPr lang="en-US" sz="2400" dirty="0"/>
              <a:t>CFR </a:t>
            </a:r>
            <a:r>
              <a:rPr lang="en-US" sz="2400" dirty="0" smtClean="0"/>
              <a:t>887.103   Definitions</a:t>
            </a:r>
            <a:endParaRPr lang="en-US" sz="2400" dirty="0"/>
          </a:p>
          <a:p>
            <a:r>
              <a:rPr lang="en-US" sz="2400" dirty="0"/>
              <a:t>CFR </a:t>
            </a:r>
            <a:r>
              <a:rPr lang="en-US" sz="2400" dirty="0" smtClean="0"/>
              <a:t>887.106   Basic Requirements of  FSS Programs</a:t>
            </a:r>
          </a:p>
          <a:p>
            <a:r>
              <a:rPr lang="en-US" sz="2400" dirty="0" smtClean="0"/>
              <a:t>CFR 887.107   Cooperative Agreements</a:t>
            </a:r>
          </a:p>
          <a:p>
            <a:r>
              <a:rPr lang="en-US" sz="2400" dirty="0" smtClean="0"/>
              <a:t>CFR 887.109   Housing Assistance and Total Tenant Payments and Increase in Family Income</a:t>
            </a:r>
            <a:endParaRPr lang="en-US" sz="2400" dirty="0"/>
          </a:p>
          <a:p>
            <a:r>
              <a:rPr lang="en-US" sz="2400" dirty="0"/>
              <a:t>CFR </a:t>
            </a:r>
            <a:r>
              <a:rPr lang="en-US" sz="2400" dirty="0" smtClean="0"/>
              <a:t>887.111   FSS Awards Funds Formula</a:t>
            </a:r>
            <a:endParaRPr lang="en-US" sz="2400" dirty="0"/>
          </a:p>
          <a:p>
            <a:r>
              <a:rPr lang="en-US" sz="2400" dirty="0"/>
              <a:t>CFR </a:t>
            </a:r>
            <a:r>
              <a:rPr lang="en-US" sz="2400" dirty="0" smtClean="0"/>
              <a:t>887.113   FSS Funds</a:t>
            </a:r>
            <a:endParaRPr lang="en-US" sz="2400" dirty="0"/>
          </a:p>
          <a:p>
            <a:endParaRPr lang="en-US" sz="2400" dirty="0" smtClean="0"/>
          </a:p>
          <a:p>
            <a:endParaRPr lang="en-US" sz="2400" dirty="0"/>
          </a:p>
        </p:txBody>
      </p:sp>
    </p:spTree>
    <p:extLst>
      <p:ext uri="{BB962C8B-B14F-4D97-AF65-F5344CB8AC3E}">
        <p14:creationId xmlns:p14="http://schemas.microsoft.com/office/powerpoint/2010/main" val="996227448"/>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2178695"/>
          </a:xfrm>
        </p:spPr>
        <p:txBody>
          <a:bodyPr>
            <a:normAutofit fontScale="90000"/>
          </a:bodyPr>
          <a:lstStyle/>
          <a:p>
            <a:pPr algn="ctr"/>
            <a:r>
              <a:rPr lang="en-US" b="1" dirty="0" smtClean="0"/>
              <a:t/>
            </a:r>
            <a:br>
              <a:rPr lang="en-US" b="1" dirty="0" smtClean="0"/>
            </a:br>
            <a:r>
              <a:rPr lang="en-US" b="1" dirty="0" smtClean="0"/>
              <a:t>Guides </a:t>
            </a:r>
            <a:r>
              <a:rPr lang="en-US" b="1" dirty="0"/>
              <a:t>on FSS Resource </a:t>
            </a:r>
            <a:r>
              <a:rPr lang="en-US" b="1" dirty="0" smtClean="0"/>
              <a:t>Page</a:t>
            </a:r>
            <a:br>
              <a:rPr lang="en-US" b="1" dirty="0" smtClean="0"/>
            </a:br>
            <a:r>
              <a:rPr lang="en-US" sz="4000" b="1" u="sng" dirty="0" smtClean="0"/>
              <a:t>Bookmark  </a:t>
            </a:r>
            <a:r>
              <a:rPr lang="en-US" sz="4000" b="1" u="sng" dirty="0"/>
              <a:t>this page </a:t>
            </a:r>
            <a:br>
              <a:rPr lang="en-US" sz="4000" b="1" u="sng" dirty="0"/>
            </a:br>
            <a:r>
              <a:rPr lang="en-US" sz="3100" b="1" u="sng" dirty="0">
                <a:solidFill>
                  <a:schemeClr val="accent1">
                    <a:lumMod val="75000"/>
                  </a:schemeClr>
                </a:solidFill>
              </a:rPr>
              <a:t>https://www.hud.gov/program_offices/public_indian_housing/programs/hcv/fss#g</a:t>
            </a:r>
            <a:r>
              <a:rPr lang="en-US" sz="4000" b="1" u="sng" dirty="0">
                <a:solidFill>
                  <a:schemeClr val="accent1">
                    <a:lumMod val="75000"/>
                  </a:schemeClr>
                </a:solidFill>
              </a:rPr>
              <a:t/>
            </a:r>
            <a:br>
              <a:rPr lang="en-US" sz="4000" b="1" u="sng" dirty="0">
                <a:solidFill>
                  <a:schemeClr val="accent1">
                    <a:lumMod val="75000"/>
                  </a:schemeClr>
                </a:solidFill>
              </a:rPr>
            </a:br>
            <a:r>
              <a:rPr lang="en-US" b="1" dirty="0">
                <a:solidFill>
                  <a:schemeClr val="accent1">
                    <a:lumMod val="75000"/>
                  </a:schemeClr>
                </a:solidFill>
              </a:rPr>
              <a:t/>
            </a:r>
            <a:br>
              <a:rPr lang="en-US" b="1" dirty="0">
                <a:solidFill>
                  <a:schemeClr val="accent1">
                    <a:lumMod val="75000"/>
                  </a:schemeClr>
                </a:solidFill>
              </a:rPr>
            </a:br>
            <a:endParaRPr lang="en-US" sz="2700" b="1" dirty="0">
              <a:solidFill>
                <a:schemeClr val="accent1">
                  <a:lumMod val="75000"/>
                </a:schemeClr>
              </a:solidFill>
            </a:endParaRPr>
          </a:p>
        </p:txBody>
      </p:sp>
      <p:sp>
        <p:nvSpPr>
          <p:cNvPr id="3" name="Content Placeholder 2"/>
          <p:cNvSpPr>
            <a:spLocks noGrp="1"/>
          </p:cNvSpPr>
          <p:nvPr>
            <p:ph idx="1"/>
          </p:nvPr>
        </p:nvSpPr>
        <p:spPr>
          <a:xfrm>
            <a:off x="838200" y="2378815"/>
            <a:ext cx="10515600" cy="4300659"/>
          </a:xfrm>
        </p:spPr>
        <p:txBody>
          <a:bodyPr>
            <a:normAutofit fontScale="70000" lnSpcReduction="20000"/>
          </a:bodyPr>
          <a:lstStyle/>
          <a:p>
            <a:r>
              <a:rPr lang="en-US" dirty="0" smtClean="0"/>
              <a:t>FSS Final Rule and New 24CFR 984 (Public Housing and HVC)Regulations (887 for Multifamily Program)</a:t>
            </a:r>
          </a:p>
          <a:p>
            <a:r>
              <a:rPr lang="en-US" dirty="0" smtClean="0"/>
              <a:t>Related Regulations and Notices</a:t>
            </a:r>
          </a:p>
          <a:p>
            <a:r>
              <a:rPr lang="en-US" dirty="0" smtClean="0"/>
              <a:t>Self Sufficiency Guide Book revised Jan. 2023 </a:t>
            </a:r>
          </a:p>
          <a:p>
            <a:r>
              <a:rPr lang="en-US" dirty="0" smtClean="0"/>
              <a:t>Multiple Webinars and slides (</a:t>
            </a:r>
            <a:r>
              <a:rPr lang="en-US" u="sng" dirty="0"/>
              <a:t>Watch HUD videos and study HUD slide Presentations </a:t>
            </a:r>
            <a:r>
              <a:rPr lang="en-US" u="sng" dirty="0" smtClean="0"/>
              <a:t>online)</a:t>
            </a:r>
            <a:endParaRPr lang="en-US" u="sng" dirty="0"/>
          </a:p>
          <a:p>
            <a:r>
              <a:rPr lang="en-US" dirty="0" smtClean="0"/>
              <a:t>Forms</a:t>
            </a:r>
          </a:p>
          <a:p>
            <a:r>
              <a:rPr lang="en-US" dirty="0" smtClean="0"/>
              <a:t>FAQ’s (read the FAQ’s:  these are HUD’s interpretation of the rules)</a:t>
            </a:r>
          </a:p>
          <a:p>
            <a:r>
              <a:rPr lang="en-US" u="sng" dirty="0"/>
              <a:t>Sign up for the FSS email list-serve </a:t>
            </a:r>
          </a:p>
          <a:p>
            <a:r>
              <a:rPr lang="en-US" dirty="0" smtClean="0"/>
              <a:t>Other </a:t>
            </a:r>
            <a:r>
              <a:rPr lang="en-US" dirty="0"/>
              <a:t>FSS Agencies (share information and lessons learned)</a:t>
            </a:r>
          </a:p>
          <a:p>
            <a:pPr marL="0" indent="0">
              <a:buNone/>
            </a:pPr>
            <a:endParaRPr lang="en-US" dirty="0" smtClean="0"/>
          </a:p>
          <a:p>
            <a:endParaRPr lang="en-US" dirty="0" smtClean="0"/>
          </a:p>
          <a:p>
            <a:pPr marL="457200" lvl="1" indent="0">
              <a:buNone/>
            </a:pPr>
            <a:r>
              <a:rPr lang="en-US" sz="2900" b="1" dirty="0" smtClean="0">
                <a:solidFill>
                  <a:srgbClr val="C00000"/>
                </a:solidFill>
              </a:rPr>
              <a:t>Check the website often for new updates and new FAQ/s.  HUD answers to FAQs  are considered rules by HUD</a:t>
            </a:r>
          </a:p>
          <a:p>
            <a:pPr marL="457200" lvl="1" indent="0">
              <a:buNone/>
            </a:pPr>
            <a:endParaRPr lang="en-US" sz="2900" dirty="0" smtClean="0"/>
          </a:p>
          <a:p>
            <a:endParaRPr lang="en-US" dirty="0" smtClean="0"/>
          </a:p>
          <a:p>
            <a:endParaRPr lang="en-US" dirty="0"/>
          </a:p>
        </p:txBody>
      </p:sp>
    </p:spTree>
    <p:extLst>
      <p:ext uri="{BB962C8B-B14F-4D97-AF65-F5344CB8AC3E}">
        <p14:creationId xmlns:p14="http://schemas.microsoft.com/office/powerpoint/2010/main" val="38308960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nodeType="clickEffect">
                                  <p:stCondLst>
                                    <p:cond delay="0"/>
                                  </p:stCondLst>
                                  <p:childTnLst>
                                    <p:set>
                                      <p:cBhvr>
                                        <p:cTn id="36"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99755" y="0"/>
            <a:ext cx="9418320" cy="6705600"/>
          </a:xfrm>
          <a:prstGeom prst="rect">
            <a:avLst/>
          </a:prstGeom>
        </p:spPr>
      </p:pic>
      <p:sp>
        <p:nvSpPr>
          <p:cNvPr id="5" name="TextBox 4"/>
          <p:cNvSpPr txBox="1"/>
          <p:nvPr/>
        </p:nvSpPr>
        <p:spPr>
          <a:xfrm>
            <a:off x="113212" y="1950720"/>
            <a:ext cx="1186543" cy="1477328"/>
          </a:xfrm>
          <a:prstGeom prst="rect">
            <a:avLst/>
          </a:prstGeom>
          <a:noFill/>
        </p:spPr>
        <p:txBody>
          <a:bodyPr wrap="square" rtlCol="0">
            <a:spAutoFit/>
          </a:bodyPr>
          <a:lstStyle/>
          <a:p>
            <a:r>
              <a:rPr lang="en-US" u="sng" dirty="0" smtClean="0">
                <a:solidFill>
                  <a:srgbClr val="C00000"/>
                </a:solidFill>
              </a:rPr>
              <a:t>At: 8-8-23</a:t>
            </a:r>
          </a:p>
          <a:p>
            <a:endParaRPr lang="en-US" u="sng" dirty="0">
              <a:solidFill>
                <a:srgbClr val="C00000"/>
              </a:solidFill>
            </a:endParaRPr>
          </a:p>
          <a:p>
            <a:r>
              <a:rPr lang="en-US" u="sng" dirty="0" smtClean="0">
                <a:solidFill>
                  <a:srgbClr val="C00000"/>
                </a:solidFill>
              </a:rPr>
              <a:t>Check the Website often</a:t>
            </a:r>
            <a:endParaRPr lang="en-US" u="sng" dirty="0">
              <a:solidFill>
                <a:srgbClr val="C00000"/>
              </a:solidFill>
            </a:endParaRPr>
          </a:p>
        </p:txBody>
      </p:sp>
    </p:spTree>
    <p:extLst>
      <p:ext uri="{BB962C8B-B14F-4D97-AF65-F5344CB8AC3E}">
        <p14:creationId xmlns:p14="http://schemas.microsoft.com/office/powerpoint/2010/main" val="372794768"/>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435758" y="505096"/>
            <a:ext cx="8571151" cy="5496943"/>
          </a:xfrm>
          <a:prstGeom prst="rect">
            <a:avLst/>
          </a:prstGeom>
        </p:spPr>
      </p:pic>
      <p:sp>
        <p:nvSpPr>
          <p:cNvPr id="3" name="TextBox 2"/>
          <p:cNvSpPr txBox="1"/>
          <p:nvPr/>
        </p:nvSpPr>
        <p:spPr>
          <a:xfrm>
            <a:off x="1699348" y="6077666"/>
            <a:ext cx="7864038" cy="369332"/>
          </a:xfrm>
          <a:prstGeom prst="rect">
            <a:avLst/>
          </a:prstGeom>
          <a:noFill/>
        </p:spPr>
        <p:txBody>
          <a:bodyPr wrap="square" rtlCol="0">
            <a:spAutoFit/>
          </a:bodyPr>
          <a:lstStyle/>
          <a:p>
            <a:r>
              <a:rPr lang="en-US" dirty="0" smtClean="0">
                <a:solidFill>
                  <a:srgbClr val="FF0000"/>
                </a:solidFill>
              </a:rPr>
              <a:t>And more information on the web site </a:t>
            </a:r>
            <a:endParaRPr lang="en-US" dirty="0">
              <a:solidFill>
                <a:srgbClr val="FF0000"/>
              </a:solidFill>
            </a:endParaRPr>
          </a:p>
        </p:txBody>
      </p:sp>
    </p:spTree>
    <p:extLst>
      <p:ext uri="{BB962C8B-B14F-4D97-AF65-F5344CB8AC3E}">
        <p14:creationId xmlns:p14="http://schemas.microsoft.com/office/powerpoint/2010/main" val="1647461180"/>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838200" y="365125"/>
            <a:ext cx="10515600" cy="968661"/>
          </a:xfrm>
        </p:spPr>
        <p:txBody>
          <a:bodyPr>
            <a:normAutofit fontScale="90000"/>
          </a:bodyPr>
          <a:lstStyle/>
          <a:p>
            <a:pPr algn="ctr"/>
            <a:r>
              <a:rPr lang="en-US" b="1" dirty="0" smtClean="0"/>
              <a:t>Updated Guidance </a:t>
            </a:r>
            <a:br>
              <a:rPr lang="en-US" b="1" dirty="0" smtClean="0"/>
            </a:br>
            <a:r>
              <a:rPr lang="en-US" sz="2800" b="1" dirty="0" smtClean="0"/>
              <a:t>(Check FSS Resource Page often)</a:t>
            </a:r>
            <a:endParaRPr lang="en-US" sz="2800" b="1" dirty="0"/>
          </a:p>
        </p:txBody>
      </p:sp>
      <p:sp>
        <p:nvSpPr>
          <p:cNvPr id="4" name="Content Placeholder 3"/>
          <p:cNvSpPr>
            <a:spLocks noGrp="1"/>
          </p:cNvSpPr>
          <p:nvPr>
            <p:ph idx="1"/>
          </p:nvPr>
        </p:nvSpPr>
        <p:spPr>
          <a:xfrm>
            <a:off x="838200" y="1553792"/>
            <a:ext cx="10515600" cy="4970761"/>
          </a:xfrm>
        </p:spPr>
        <p:txBody>
          <a:bodyPr>
            <a:normAutofit fontScale="77500" lnSpcReduction="20000"/>
          </a:bodyPr>
          <a:lstStyle/>
          <a:p>
            <a:r>
              <a:rPr lang="en-US" b="1" dirty="0"/>
              <a:t>(NEW!) </a:t>
            </a:r>
            <a:r>
              <a:rPr lang="en-US" dirty="0"/>
              <a:t>Updated</a:t>
            </a:r>
            <a:r>
              <a:rPr lang="en-US" b="1" dirty="0"/>
              <a:t> </a:t>
            </a:r>
            <a:r>
              <a:rPr lang="en-US" u="sng" dirty="0">
                <a:hlinkClick r:id="rId2"/>
              </a:rPr>
              <a:t>Administering an Effective Family Self-Sufficiency Program: A Guidebook Based on Evidence and Promising Practices</a:t>
            </a:r>
            <a:r>
              <a:rPr lang="en-US" dirty="0"/>
              <a:t> (January 2023</a:t>
            </a:r>
            <a:r>
              <a:rPr lang="en-US" dirty="0" smtClean="0"/>
              <a:t>)</a:t>
            </a:r>
          </a:p>
          <a:p>
            <a:endParaRPr lang="en-US" dirty="0"/>
          </a:p>
          <a:p>
            <a:r>
              <a:rPr lang="en-US" b="1" dirty="0"/>
              <a:t>(NEW!) </a:t>
            </a:r>
            <a:r>
              <a:rPr lang="en-US" dirty="0">
                <a:hlinkClick r:id="rId3"/>
              </a:rPr>
              <a:t>Program Design - Trauma-Informed Care &amp; ACES</a:t>
            </a:r>
            <a:r>
              <a:rPr lang="en-US" dirty="0"/>
              <a:t> - This training was given to Jobs Plus grantees, but is applicable to all supportive services programs. (March 2023)</a:t>
            </a:r>
          </a:p>
          <a:p>
            <a:pPr lvl="1"/>
            <a:r>
              <a:rPr lang="en-US" dirty="0">
                <a:hlinkClick r:id="rId4"/>
              </a:rPr>
              <a:t>Slides</a:t>
            </a:r>
            <a:endParaRPr lang="en-US" dirty="0"/>
          </a:p>
          <a:p>
            <a:r>
              <a:rPr lang="en-US" b="1" dirty="0"/>
              <a:t>(NEW!)</a:t>
            </a:r>
            <a:r>
              <a:rPr lang="en-US" dirty="0"/>
              <a:t> </a:t>
            </a:r>
            <a:r>
              <a:rPr lang="en-US" dirty="0">
                <a:hlinkClick r:id="rId5"/>
              </a:rPr>
              <a:t>Self-Sufficiency Best Practices for Program Design &amp; Collaboration</a:t>
            </a:r>
            <a:r>
              <a:rPr lang="en-US" dirty="0"/>
              <a:t> - What skills do your staff need to have? What should you consider in your workflow? Relational Organizing as the key for Recruitment &amp; Retention. What are some innovative ways to engage and connect residents? (March 2023</a:t>
            </a:r>
            <a:r>
              <a:rPr lang="en-US" dirty="0" smtClean="0"/>
              <a:t>)</a:t>
            </a:r>
          </a:p>
          <a:p>
            <a:endParaRPr lang="en-US" dirty="0" smtClean="0"/>
          </a:p>
          <a:p>
            <a:r>
              <a:rPr lang="en-US" b="1" dirty="0" smtClean="0"/>
              <a:t>(NEW) </a:t>
            </a:r>
            <a:r>
              <a:rPr lang="en-US" u="sng" dirty="0" smtClean="0">
                <a:solidFill>
                  <a:srgbClr val="0070C0"/>
                </a:solidFill>
              </a:rPr>
              <a:t>FSS Fact Sheet-</a:t>
            </a:r>
            <a:r>
              <a:rPr lang="en-US" u="sng" dirty="0" smtClean="0"/>
              <a:t> New 5 page description of the Family Self Sufficiency Program (July 2023)</a:t>
            </a:r>
          </a:p>
          <a:p>
            <a:endParaRPr lang="en-US" b="1" u="sng" dirty="0" smtClean="0">
              <a:solidFill>
                <a:srgbClr val="0070C0"/>
              </a:solidFill>
            </a:endParaRPr>
          </a:p>
          <a:p>
            <a:r>
              <a:rPr lang="en-US" b="1" u="sng" dirty="0" smtClean="0">
                <a:solidFill>
                  <a:srgbClr val="0070C0"/>
                </a:solidFill>
              </a:rPr>
              <a:t>And MORE  </a:t>
            </a:r>
          </a:p>
          <a:p>
            <a:r>
              <a:rPr lang="en-US" b="1" u="sng" dirty="0" smtClean="0">
                <a:solidFill>
                  <a:srgbClr val="FF0000"/>
                </a:solidFill>
              </a:rPr>
              <a:t>Watch for new information and guidance</a:t>
            </a:r>
          </a:p>
          <a:p>
            <a:pPr marL="0" indent="0">
              <a:buNone/>
            </a:pPr>
            <a:endParaRPr lang="en-US" u="sng" dirty="0">
              <a:solidFill>
                <a:srgbClr val="0070C0"/>
              </a:solidFill>
            </a:endParaRPr>
          </a:p>
          <a:p>
            <a:endParaRPr lang="en-US" dirty="0"/>
          </a:p>
        </p:txBody>
      </p:sp>
    </p:spTree>
    <p:extLst>
      <p:ext uri="{BB962C8B-B14F-4D97-AF65-F5344CB8AC3E}">
        <p14:creationId xmlns:p14="http://schemas.microsoft.com/office/powerpoint/2010/main" val="39009888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
                                            <p:txEl>
                                              <p:pRg st="3" end="3"/>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4">
                                            <p:txEl>
                                              <p:pRg st="8" end="8"/>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4">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09550" y="247650"/>
            <a:ext cx="11651524" cy="2333625"/>
          </a:xfrm>
        </p:spPr>
        <p:txBody>
          <a:bodyPr>
            <a:noAutofit/>
          </a:bodyPr>
          <a:lstStyle/>
          <a:p>
            <a:pPr algn="ctr"/>
            <a:r>
              <a:rPr lang="en-US" sz="3200" b="1" dirty="0" smtClean="0"/>
              <a:t>Major changes to FSS under </a:t>
            </a:r>
            <a:r>
              <a:rPr lang="en-US" sz="3200" b="1" u="sng" dirty="0" smtClean="0"/>
              <a:t>New 24 CFR 984</a:t>
            </a:r>
            <a:r>
              <a:rPr lang="en-US" sz="3200" dirty="0" smtClean="0"/>
              <a:t/>
            </a:r>
            <a:br>
              <a:rPr lang="en-US" sz="3200" dirty="0" smtClean="0"/>
            </a:br>
            <a:r>
              <a:rPr lang="en-US" sz="3200" b="1" dirty="0" smtClean="0">
                <a:solidFill>
                  <a:schemeClr val="accent2">
                    <a:lumMod val="50000"/>
                  </a:schemeClr>
                </a:solidFill>
              </a:rPr>
              <a:t> </a:t>
            </a:r>
            <a:r>
              <a:rPr lang="en-US" sz="3200" b="1" dirty="0">
                <a:solidFill>
                  <a:schemeClr val="accent2">
                    <a:lumMod val="50000"/>
                  </a:schemeClr>
                </a:solidFill>
              </a:rPr>
              <a:t/>
            </a:r>
            <a:br>
              <a:rPr lang="en-US" sz="3200" b="1" dirty="0">
                <a:solidFill>
                  <a:schemeClr val="accent2">
                    <a:lumMod val="50000"/>
                  </a:schemeClr>
                </a:solidFill>
              </a:rPr>
            </a:br>
            <a:r>
              <a:rPr lang="en-US" sz="3200" b="1" dirty="0">
                <a:solidFill>
                  <a:schemeClr val="accent2">
                    <a:lumMod val="50000"/>
                  </a:schemeClr>
                </a:solidFill>
              </a:rPr>
              <a:t>Multiple options in FSS Action Plan must be defined in local policy</a:t>
            </a:r>
          </a:p>
        </p:txBody>
      </p:sp>
      <p:sp>
        <p:nvSpPr>
          <p:cNvPr id="3" name="Content Placeholder 2"/>
          <p:cNvSpPr>
            <a:spLocks noGrp="1"/>
          </p:cNvSpPr>
          <p:nvPr>
            <p:ph idx="1"/>
          </p:nvPr>
        </p:nvSpPr>
        <p:spPr>
          <a:xfrm>
            <a:off x="304800" y="2790825"/>
            <a:ext cx="11556274" cy="3827688"/>
          </a:xfrm>
        </p:spPr>
        <p:txBody>
          <a:bodyPr>
            <a:normAutofit/>
          </a:bodyPr>
          <a:lstStyle/>
          <a:p>
            <a:r>
              <a:rPr lang="en-US" sz="2600" dirty="0" smtClean="0"/>
              <a:t>Added Multifamily  Section 8 subsidized  properties</a:t>
            </a:r>
          </a:p>
          <a:p>
            <a:r>
              <a:rPr lang="en-US" sz="2600" u="sng" dirty="0" smtClean="0"/>
              <a:t>Self Certification of welfare free</a:t>
            </a:r>
            <a:r>
              <a:rPr lang="en-US" sz="2600" dirty="0" smtClean="0"/>
              <a:t>, </a:t>
            </a:r>
            <a:r>
              <a:rPr lang="en-US" i="1" u="sng" dirty="0" smtClean="0">
                <a:solidFill>
                  <a:srgbClr val="C00000"/>
                </a:solidFill>
              </a:rPr>
              <a:t>if PHA chooses in FSS Plan</a:t>
            </a:r>
          </a:p>
          <a:p>
            <a:r>
              <a:rPr lang="en-US" sz="2600" u="sng" dirty="0" smtClean="0"/>
              <a:t>HUD </a:t>
            </a:r>
            <a:r>
              <a:rPr lang="en-US" sz="2600" b="1" u="sng" dirty="0" smtClean="0"/>
              <a:t>approval </a:t>
            </a:r>
            <a:r>
              <a:rPr lang="en-US" sz="2600" u="sng" dirty="0" smtClean="0"/>
              <a:t>of Action Plan Required (Plan Check list and Sample Plan) </a:t>
            </a:r>
          </a:p>
          <a:p>
            <a:r>
              <a:rPr lang="en-US" sz="2600" u="sng" dirty="0" smtClean="0"/>
              <a:t>Annual Program Review Standards and Process</a:t>
            </a:r>
          </a:p>
          <a:p>
            <a:r>
              <a:rPr lang="en-US" sz="2600" dirty="0" smtClean="0"/>
              <a:t>New </a:t>
            </a:r>
            <a:r>
              <a:rPr lang="en-US" sz="2600" dirty="0"/>
              <a:t>rules about Escrow </a:t>
            </a:r>
            <a:r>
              <a:rPr lang="en-US" sz="2600" dirty="0" smtClean="0"/>
              <a:t>deposit frequency and release during the contract, </a:t>
            </a:r>
            <a:r>
              <a:rPr lang="en-US" sz="2600" dirty="0"/>
              <a:t>at completion </a:t>
            </a:r>
            <a:r>
              <a:rPr lang="en-US" sz="2600" dirty="0" smtClean="0"/>
              <a:t>of contract or forfeiture of Escrow </a:t>
            </a:r>
          </a:p>
          <a:p>
            <a:r>
              <a:rPr lang="en-US" sz="2600" dirty="0" smtClean="0"/>
              <a:t>Changes to what </a:t>
            </a:r>
            <a:r>
              <a:rPr lang="en-US" sz="2600" dirty="0"/>
              <a:t>can be done with forfeited </a:t>
            </a:r>
            <a:r>
              <a:rPr lang="en-US" sz="2600" dirty="0" smtClean="0"/>
              <a:t>Escrow</a:t>
            </a:r>
            <a:r>
              <a:rPr lang="en-US" sz="2600" dirty="0"/>
              <a:t> </a:t>
            </a:r>
            <a:r>
              <a:rPr lang="en-US" sz="2600" dirty="0" smtClean="0"/>
              <a:t>funds</a:t>
            </a:r>
          </a:p>
          <a:p>
            <a:pPr marL="0" indent="0">
              <a:buNone/>
            </a:pPr>
            <a:endParaRPr lang="en-US" sz="5200" dirty="0" smtClean="0"/>
          </a:p>
          <a:p>
            <a:endParaRPr lang="en-US" dirty="0"/>
          </a:p>
        </p:txBody>
      </p:sp>
    </p:spTree>
    <p:extLst>
      <p:ext uri="{BB962C8B-B14F-4D97-AF65-F5344CB8AC3E}">
        <p14:creationId xmlns:p14="http://schemas.microsoft.com/office/powerpoint/2010/main" val="33416728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023663"/>
          </a:xfrm>
        </p:spPr>
        <p:txBody>
          <a:bodyPr/>
          <a:lstStyle/>
          <a:p>
            <a:r>
              <a:rPr lang="en-US" b="1" dirty="0" smtClean="0"/>
              <a:t>Major Changes Continued:</a:t>
            </a:r>
            <a:endParaRPr lang="en-US" b="1" dirty="0"/>
          </a:p>
        </p:txBody>
      </p:sp>
      <p:sp>
        <p:nvSpPr>
          <p:cNvPr id="3" name="Content Placeholder 2"/>
          <p:cNvSpPr>
            <a:spLocks noGrp="1"/>
          </p:cNvSpPr>
          <p:nvPr>
            <p:ph idx="1"/>
          </p:nvPr>
        </p:nvSpPr>
        <p:spPr>
          <a:xfrm>
            <a:off x="838200" y="1505665"/>
            <a:ext cx="10515600" cy="5087639"/>
          </a:xfrm>
        </p:spPr>
        <p:txBody>
          <a:bodyPr>
            <a:normAutofit fontScale="70000" lnSpcReduction="20000"/>
          </a:bodyPr>
          <a:lstStyle/>
          <a:p>
            <a:r>
              <a:rPr lang="en-US" sz="3400" u="sng" dirty="0"/>
              <a:t>New Contract of Participation (</a:t>
            </a:r>
            <a:r>
              <a:rPr lang="en-US" sz="3400" u="sng" dirty="0" err="1"/>
              <a:t>CoP</a:t>
            </a:r>
            <a:r>
              <a:rPr lang="en-US" sz="3400" u="sng" dirty="0" smtClean="0"/>
              <a:t>) applies to all enrollment under new HUD approved FSS Plan </a:t>
            </a:r>
            <a:r>
              <a:rPr lang="en-US" sz="2900" u="sng" dirty="0" smtClean="0"/>
              <a:t>(all enrollment was to be stopped during the 2022 transition period)</a:t>
            </a:r>
          </a:p>
          <a:p>
            <a:r>
              <a:rPr lang="en-US" sz="3400" u="sng" dirty="0" smtClean="0"/>
              <a:t>Current  </a:t>
            </a:r>
            <a:r>
              <a:rPr lang="en-US" sz="3400" u="sng" dirty="0"/>
              <a:t>participant can </a:t>
            </a:r>
            <a:r>
              <a:rPr lang="en-US" sz="3400" u="sng" dirty="0" smtClean="0"/>
              <a:t>choose to remain </a:t>
            </a:r>
            <a:r>
              <a:rPr lang="en-US" sz="3400" u="sng" dirty="0"/>
              <a:t>under old or move to </a:t>
            </a:r>
            <a:r>
              <a:rPr lang="en-US" sz="3400" u="sng" dirty="0" smtClean="0"/>
              <a:t>new.  </a:t>
            </a:r>
          </a:p>
          <a:p>
            <a:pPr marL="0" indent="0">
              <a:buNone/>
            </a:pPr>
            <a:endParaRPr lang="en-US" sz="2900" dirty="0" smtClean="0"/>
          </a:p>
          <a:p>
            <a:pPr lvl="1"/>
            <a:r>
              <a:rPr lang="en-US" sz="2900" dirty="0" smtClean="0"/>
              <a:t>New Contract: Terms and Term of  Contract Changed--Now 5 years with two year extension option.  </a:t>
            </a:r>
          </a:p>
          <a:p>
            <a:pPr lvl="2"/>
            <a:r>
              <a:rPr lang="en-US" sz="2900" dirty="0" smtClean="0"/>
              <a:t>Contract </a:t>
            </a:r>
            <a:r>
              <a:rPr lang="en-US" sz="2900" dirty="0"/>
              <a:t>is effective first day of month following date contract signed.</a:t>
            </a:r>
          </a:p>
          <a:p>
            <a:pPr lvl="2"/>
            <a:r>
              <a:rPr lang="en-US" sz="2900" dirty="0"/>
              <a:t>Contract end date is five years from the </a:t>
            </a:r>
            <a:r>
              <a:rPr lang="en-US" sz="2900" dirty="0" smtClean="0"/>
              <a:t>first </a:t>
            </a:r>
            <a:r>
              <a:rPr lang="en-US" sz="2900" dirty="0"/>
              <a:t>Recertification after the effective date of the Contact</a:t>
            </a:r>
          </a:p>
          <a:p>
            <a:pPr lvl="2"/>
            <a:r>
              <a:rPr lang="en-US" sz="2900" dirty="0"/>
              <a:t>Can have up to a two year extension of the </a:t>
            </a:r>
            <a:r>
              <a:rPr lang="en-US" sz="2900" dirty="0" smtClean="0"/>
              <a:t>Contract  (2 years from End date)</a:t>
            </a:r>
          </a:p>
          <a:p>
            <a:pPr marL="914400" lvl="2" indent="0">
              <a:buNone/>
            </a:pPr>
            <a:endParaRPr lang="en-US" sz="2900" dirty="0" smtClean="0"/>
          </a:p>
          <a:p>
            <a:pPr lvl="1"/>
            <a:r>
              <a:rPr lang="en-US" sz="2900" dirty="0" smtClean="0"/>
              <a:t>Existing  </a:t>
            </a:r>
            <a:r>
              <a:rPr lang="en-US" sz="2900" dirty="0"/>
              <a:t>Programs can have participants with different contracts and different Escrow  rules (</a:t>
            </a:r>
            <a:r>
              <a:rPr lang="en-US" sz="2900" dirty="0" smtClean="0"/>
              <a:t>2 sets of Program rules)</a:t>
            </a:r>
            <a:endParaRPr lang="en-US" sz="2900" dirty="0"/>
          </a:p>
          <a:p>
            <a:pPr marL="914400" lvl="2" indent="0">
              <a:buNone/>
            </a:pPr>
            <a:endParaRPr lang="en-US" sz="2600" dirty="0"/>
          </a:p>
          <a:p>
            <a:r>
              <a:rPr lang="en-US" sz="3400" dirty="0" smtClean="0"/>
              <a:t>Changed </a:t>
            </a:r>
            <a:r>
              <a:rPr lang="en-US" sz="3400" dirty="0"/>
              <a:t>Who In Family Can Be FSS Participant (</a:t>
            </a:r>
            <a:r>
              <a:rPr lang="en-US" sz="3400" u="sng" dirty="0"/>
              <a:t>FSS Head of Household can be different from Lease Holder Head of Household</a:t>
            </a:r>
            <a:endParaRPr lang="en-US" sz="3400" dirty="0"/>
          </a:p>
          <a:p>
            <a:pPr marL="0" indent="0">
              <a:buNone/>
            </a:pPr>
            <a:endParaRPr lang="en-US" sz="2600" u="sng" dirty="0" smtClean="0"/>
          </a:p>
        </p:txBody>
      </p:sp>
    </p:spTree>
    <p:extLst>
      <p:ext uri="{BB962C8B-B14F-4D97-AF65-F5344CB8AC3E}">
        <p14:creationId xmlns:p14="http://schemas.microsoft.com/office/powerpoint/2010/main" val="27341117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Major change:  Who can be head of FSS Household</a:t>
            </a:r>
            <a:endParaRPr lang="en-US" dirty="0"/>
          </a:p>
        </p:txBody>
      </p:sp>
      <p:sp>
        <p:nvSpPr>
          <p:cNvPr id="3" name="Content Placeholder 2"/>
          <p:cNvSpPr>
            <a:spLocks noGrp="1"/>
          </p:cNvSpPr>
          <p:nvPr>
            <p:ph idx="1"/>
          </p:nvPr>
        </p:nvSpPr>
        <p:spPr/>
        <p:txBody>
          <a:bodyPr>
            <a:normAutofit lnSpcReduction="10000"/>
          </a:bodyPr>
          <a:lstStyle/>
          <a:p>
            <a:r>
              <a:rPr lang="en-US" dirty="0" smtClean="0"/>
              <a:t>24 </a:t>
            </a:r>
            <a:r>
              <a:rPr lang="en-US" dirty="0"/>
              <a:t>CFR 984.303(a) </a:t>
            </a:r>
            <a:endParaRPr lang="en-US" dirty="0" smtClean="0"/>
          </a:p>
          <a:p>
            <a:pPr lvl="1"/>
            <a:r>
              <a:rPr lang="en-US" dirty="0" smtClean="0"/>
              <a:t>Expands </a:t>
            </a:r>
            <a:r>
              <a:rPr lang="en-US" dirty="0"/>
              <a:t>eligibility for program enrollment from only the Head of Household to now any adult member of the household (Head of FSS Family) as designated by the </a:t>
            </a:r>
            <a:r>
              <a:rPr lang="en-US" dirty="0" smtClean="0"/>
              <a:t>family</a:t>
            </a:r>
          </a:p>
          <a:p>
            <a:pPr lvl="2"/>
            <a:r>
              <a:rPr lang="en-US" dirty="0" smtClean="0"/>
              <a:t>One </a:t>
            </a:r>
            <a:r>
              <a:rPr lang="en-US" dirty="0" err="1"/>
              <a:t>CoP</a:t>
            </a:r>
            <a:r>
              <a:rPr lang="en-US" dirty="0"/>
              <a:t> per family </a:t>
            </a:r>
            <a:endParaRPr lang="en-US" dirty="0" smtClean="0"/>
          </a:p>
          <a:p>
            <a:pPr lvl="2"/>
            <a:r>
              <a:rPr lang="en-US" dirty="0" smtClean="0"/>
              <a:t>ITSP </a:t>
            </a:r>
            <a:r>
              <a:rPr lang="en-US" dirty="0"/>
              <a:t>for as many members of the family as wish to participate </a:t>
            </a:r>
            <a:endParaRPr lang="en-US" dirty="0" smtClean="0"/>
          </a:p>
          <a:p>
            <a:pPr lvl="2"/>
            <a:r>
              <a:rPr lang="en-US" dirty="0" smtClean="0"/>
              <a:t>Escrow </a:t>
            </a:r>
            <a:r>
              <a:rPr lang="en-US" dirty="0"/>
              <a:t>goes to the person who signs the </a:t>
            </a:r>
            <a:r>
              <a:rPr lang="en-US" dirty="0" err="1"/>
              <a:t>CoP</a:t>
            </a:r>
            <a:r>
              <a:rPr lang="en-US" dirty="0"/>
              <a:t> </a:t>
            </a:r>
          </a:p>
          <a:p>
            <a:r>
              <a:rPr lang="en-US" dirty="0" smtClean="0"/>
              <a:t> </a:t>
            </a:r>
            <a:r>
              <a:rPr lang="en-US" dirty="0"/>
              <a:t>24 CFR 984.103  </a:t>
            </a:r>
            <a:endParaRPr lang="en-US" dirty="0" smtClean="0"/>
          </a:p>
          <a:p>
            <a:pPr lvl="1"/>
            <a:r>
              <a:rPr lang="en-US" dirty="0" smtClean="0"/>
              <a:t>Head </a:t>
            </a:r>
            <a:r>
              <a:rPr lang="en-US" dirty="0"/>
              <a:t>of FSS family means the </a:t>
            </a:r>
            <a:r>
              <a:rPr lang="en-US" i="1" u="sng" dirty="0"/>
              <a:t>designated adult family member </a:t>
            </a:r>
            <a:r>
              <a:rPr lang="en-US" dirty="0"/>
              <a:t>of the FSS family who has signed the </a:t>
            </a:r>
            <a:r>
              <a:rPr lang="en-US" dirty="0" err="1"/>
              <a:t>CoP.</a:t>
            </a:r>
            <a:r>
              <a:rPr lang="en-US" dirty="0"/>
              <a:t> The head of FSS family may, but is not required to be, the head of the household for purposes of determining income eligibility and rent. </a:t>
            </a:r>
          </a:p>
        </p:txBody>
      </p:sp>
    </p:spTree>
    <p:extLst>
      <p:ext uri="{BB962C8B-B14F-4D97-AF65-F5344CB8AC3E}">
        <p14:creationId xmlns:p14="http://schemas.microsoft.com/office/powerpoint/2010/main" val="23351314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24CFR 984.202(b) Changes in PCC </a:t>
            </a:r>
            <a:r>
              <a:rPr lang="en-US" sz="3600" b="1" dirty="0" smtClean="0"/>
              <a:t>(Program Coordinating Committee) </a:t>
            </a:r>
            <a:r>
              <a:rPr lang="en-US" b="1" dirty="0" smtClean="0"/>
              <a:t>Requirements</a:t>
            </a:r>
            <a:endParaRPr lang="en-US" b="1" dirty="0"/>
          </a:p>
        </p:txBody>
      </p:sp>
      <p:sp>
        <p:nvSpPr>
          <p:cNvPr id="3" name="Content Placeholder 2"/>
          <p:cNvSpPr>
            <a:spLocks noGrp="1"/>
          </p:cNvSpPr>
          <p:nvPr>
            <p:ph idx="1"/>
          </p:nvPr>
        </p:nvSpPr>
        <p:spPr>
          <a:xfrm>
            <a:off x="838200" y="1825624"/>
            <a:ext cx="10515600" cy="4727575"/>
          </a:xfrm>
        </p:spPr>
        <p:txBody>
          <a:bodyPr>
            <a:normAutofit/>
          </a:bodyPr>
          <a:lstStyle/>
          <a:p>
            <a:r>
              <a:rPr lang="en-US" dirty="0"/>
              <a:t>PCC Must include </a:t>
            </a:r>
            <a:endParaRPr lang="en-US" dirty="0" smtClean="0"/>
          </a:p>
          <a:p>
            <a:pPr lvl="1"/>
            <a:r>
              <a:rPr lang="en-US" dirty="0"/>
              <a:t>O</a:t>
            </a:r>
            <a:r>
              <a:rPr lang="en-US" dirty="0" smtClean="0"/>
              <a:t>ne </a:t>
            </a:r>
            <a:r>
              <a:rPr lang="en-US" dirty="0"/>
              <a:t>or more FSS Program Coordinators </a:t>
            </a:r>
            <a:endParaRPr lang="en-US" dirty="0" smtClean="0"/>
          </a:p>
          <a:p>
            <a:pPr lvl="1"/>
            <a:r>
              <a:rPr lang="en-US" dirty="0" smtClean="0"/>
              <a:t>One </a:t>
            </a:r>
            <a:r>
              <a:rPr lang="en-US" dirty="0"/>
              <a:t>or more participants from each HUD rental assistance program served by the PHA’s FSS program. </a:t>
            </a:r>
            <a:endParaRPr lang="en-US" dirty="0" smtClean="0"/>
          </a:p>
          <a:p>
            <a:pPr lvl="1"/>
            <a:r>
              <a:rPr lang="en-US" dirty="0" smtClean="0"/>
              <a:t>PHA </a:t>
            </a:r>
            <a:r>
              <a:rPr lang="en-US" dirty="0"/>
              <a:t>may seek assistance from an area-wide, city-wide and/or local resident council in identifying the participant representative from Public Housing </a:t>
            </a:r>
            <a:endParaRPr lang="en-US" dirty="0" smtClean="0"/>
          </a:p>
          <a:p>
            <a:pPr lvl="1"/>
            <a:r>
              <a:rPr lang="en-US" dirty="0" smtClean="0"/>
              <a:t>Added </a:t>
            </a:r>
            <a:r>
              <a:rPr lang="en-US" dirty="0"/>
              <a:t>to recommended PCC </a:t>
            </a:r>
            <a:r>
              <a:rPr lang="en-US" dirty="0" smtClean="0"/>
              <a:t>membership:</a:t>
            </a:r>
          </a:p>
          <a:p>
            <a:pPr lvl="2"/>
            <a:r>
              <a:rPr lang="en-US" dirty="0" smtClean="0"/>
              <a:t>Public </a:t>
            </a:r>
            <a:r>
              <a:rPr lang="en-US" dirty="0"/>
              <a:t>and private primary, secondary, and post-secondary education or training institutions </a:t>
            </a:r>
          </a:p>
          <a:p>
            <a:pPr lvl="2"/>
            <a:r>
              <a:rPr lang="en-US" dirty="0" smtClean="0"/>
              <a:t>Financial </a:t>
            </a:r>
            <a:r>
              <a:rPr lang="en-US" dirty="0"/>
              <a:t>empowerment organizations </a:t>
            </a:r>
            <a:endParaRPr lang="en-US" dirty="0" smtClean="0"/>
          </a:p>
          <a:p>
            <a:pPr lvl="2"/>
            <a:r>
              <a:rPr lang="en-US" dirty="0" smtClean="0"/>
              <a:t>Any Organization that can aid or support the FSS Program (Walker Addition)</a:t>
            </a:r>
          </a:p>
          <a:p>
            <a:pPr marL="914400" lvl="2" indent="0">
              <a:buNone/>
            </a:pPr>
            <a:endParaRPr lang="en-US" dirty="0"/>
          </a:p>
          <a:p>
            <a:pPr marL="914400" lvl="2" indent="0">
              <a:buNone/>
            </a:pPr>
            <a:r>
              <a:rPr lang="en-US" dirty="0" smtClean="0"/>
              <a:t>(Need documentation of membership and activity of PCC)</a:t>
            </a:r>
            <a:endParaRPr lang="en-US" dirty="0"/>
          </a:p>
        </p:txBody>
      </p:sp>
    </p:spTree>
    <p:extLst>
      <p:ext uri="{BB962C8B-B14F-4D97-AF65-F5344CB8AC3E}">
        <p14:creationId xmlns:p14="http://schemas.microsoft.com/office/powerpoint/2010/main" val="16960234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23135" y="275009"/>
            <a:ext cx="11722194" cy="941899"/>
          </a:xfrm>
        </p:spPr>
        <p:txBody>
          <a:bodyPr>
            <a:normAutofit fontScale="90000"/>
          </a:bodyPr>
          <a:lstStyle/>
          <a:p>
            <a:pPr algn="ctr"/>
            <a:r>
              <a:rPr lang="en-US" sz="3600" b="1" dirty="0"/>
              <a:t>24 CR </a:t>
            </a:r>
            <a:r>
              <a:rPr lang="en-US" sz="3600" b="1" dirty="0" smtClean="0"/>
              <a:t>984.20: Changes in FSS Action Plan Requirements</a:t>
            </a:r>
            <a:br>
              <a:rPr lang="en-US" sz="3600" b="1" dirty="0" smtClean="0"/>
            </a:br>
            <a:r>
              <a:rPr lang="en-US" sz="3600" b="1" dirty="0" smtClean="0"/>
              <a:t>(Is part of HUD new FSS Plan Format)</a:t>
            </a:r>
            <a:endParaRPr lang="en-US" sz="3600" b="1" dirty="0"/>
          </a:p>
        </p:txBody>
      </p:sp>
      <p:sp>
        <p:nvSpPr>
          <p:cNvPr id="3" name="Content Placeholder 2"/>
          <p:cNvSpPr>
            <a:spLocks noGrp="1"/>
          </p:cNvSpPr>
          <p:nvPr>
            <p:ph idx="1"/>
          </p:nvPr>
        </p:nvSpPr>
        <p:spPr>
          <a:xfrm>
            <a:off x="838200" y="1388788"/>
            <a:ext cx="10515600" cy="5135765"/>
          </a:xfrm>
        </p:spPr>
        <p:txBody>
          <a:bodyPr>
            <a:normAutofit fontScale="92500" lnSpcReduction="20000"/>
          </a:bodyPr>
          <a:lstStyle/>
          <a:p>
            <a:r>
              <a:rPr lang="en-US" dirty="0" smtClean="0"/>
              <a:t>(</a:t>
            </a:r>
            <a:r>
              <a:rPr lang="en-US" dirty="0"/>
              <a:t>13) </a:t>
            </a:r>
            <a:r>
              <a:rPr lang="en-US" u="sng" dirty="0">
                <a:solidFill>
                  <a:srgbClr val="C00000"/>
                </a:solidFill>
              </a:rPr>
              <a:t>Optional additional information</a:t>
            </a:r>
            <a:r>
              <a:rPr lang="en-US" dirty="0"/>
              <a:t>. Such other information that would help HUD determine the soundness of the proposed FSS program. This may include</a:t>
            </a:r>
            <a:r>
              <a:rPr lang="en-US" dirty="0" smtClean="0"/>
              <a:t>:</a:t>
            </a:r>
          </a:p>
          <a:p>
            <a:pPr lvl="1"/>
            <a:r>
              <a:rPr lang="en-US" dirty="0" smtClean="0"/>
              <a:t> </a:t>
            </a:r>
            <a:r>
              <a:rPr lang="en-US" dirty="0"/>
              <a:t>(</a:t>
            </a:r>
            <a:r>
              <a:rPr lang="en-US" dirty="0" err="1"/>
              <a:t>i</a:t>
            </a:r>
            <a:r>
              <a:rPr lang="en-US" dirty="0"/>
              <a:t>) Policies related to the modification of goals in the ITSP; </a:t>
            </a:r>
            <a:endParaRPr lang="en-US" dirty="0" smtClean="0"/>
          </a:p>
          <a:p>
            <a:pPr lvl="1"/>
            <a:r>
              <a:rPr lang="en-US" dirty="0" smtClean="0"/>
              <a:t>(</a:t>
            </a:r>
            <a:r>
              <a:rPr lang="en-US" dirty="0"/>
              <a:t>ii) The circumstances in which an extension of the Contract of Participation may be granted; </a:t>
            </a:r>
            <a:endParaRPr lang="en-US" dirty="0" smtClean="0"/>
          </a:p>
          <a:p>
            <a:pPr lvl="1"/>
            <a:r>
              <a:rPr lang="en-US" dirty="0" smtClean="0"/>
              <a:t>(</a:t>
            </a:r>
            <a:r>
              <a:rPr lang="en-US" dirty="0"/>
              <a:t>iii) Policies on the interim disbursement of escrow, including limitations on the use of the funds (if any); </a:t>
            </a:r>
            <a:endParaRPr lang="en-US" dirty="0" smtClean="0"/>
          </a:p>
          <a:p>
            <a:pPr lvl="1"/>
            <a:r>
              <a:rPr lang="en-US" dirty="0" smtClean="0"/>
              <a:t>(</a:t>
            </a:r>
            <a:r>
              <a:rPr lang="en-US" dirty="0"/>
              <a:t>iv) Policies regarding eligible uses of forfeited escrow funds by families in good standing; </a:t>
            </a:r>
            <a:endParaRPr lang="en-US" dirty="0" smtClean="0"/>
          </a:p>
          <a:p>
            <a:pPr lvl="1"/>
            <a:r>
              <a:rPr lang="en-US" dirty="0" smtClean="0"/>
              <a:t>(</a:t>
            </a:r>
            <a:r>
              <a:rPr lang="en-US" dirty="0"/>
              <a:t>v) Policies regarding the re-enrollment of previous FSS participants, including graduates and those who exited the program without graduating; </a:t>
            </a:r>
            <a:endParaRPr lang="en-US" dirty="0" smtClean="0"/>
          </a:p>
          <a:p>
            <a:pPr lvl="1"/>
            <a:r>
              <a:rPr lang="en-US" dirty="0" smtClean="0"/>
              <a:t>(</a:t>
            </a:r>
            <a:r>
              <a:rPr lang="en-US" dirty="0"/>
              <a:t>vi) Policies on requirements for documentation for goal completion; </a:t>
            </a:r>
            <a:endParaRPr lang="en-US" dirty="0" smtClean="0"/>
          </a:p>
          <a:p>
            <a:pPr lvl="1"/>
            <a:r>
              <a:rPr lang="en-US" dirty="0" smtClean="0"/>
              <a:t>(</a:t>
            </a:r>
            <a:r>
              <a:rPr lang="en-US" dirty="0"/>
              <a:t>vii) Policies on documentation of the household’s designation of the “Head of FSS Household;” </a:t>
            </a:r>
            <a:r>
              <a:rPr lang="en-US" dirty="0" smtClean="0"/>
              <a:t>and</a:t>
            </a:r>
          </a:p>
          <a:p>
            <a:pPr lvl="1"/>
            <a:r>
              <a:rPr lang="en-US" dirty="0" smtClean="0"/>
              <a:t> </a:t>
            </a:r>
            <a:r>
              <a:rPr lang="en-US" dirty="0"/>
              <a:t>(viii) Policies for providing an FSS selection preference for porting families (if the PHA elects to offer such a preference).</a:t>
            </a:r>
          </a:p>
        </p:txBody>
      </p:sp>
    </p:spTree>
    <p:extLst>
      <p:ext uri="{BB962C8B-B14F-4D97-AF65-F5344CB8AC3E}">
        <p14:creationId xmlns:p14="http://schemas.microsoft.com/office/powerpoint/2010/main" val="4384470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1883" y="144379"/>
            <a:ext cx="11811573" cy="1127531"/>
          </a:xfrm>
        </p:spPr>
        <p:txBody>
          <a:bodyPr>
            <a:normAutofit/>
          </a:bodyPr>
          <a:lstStyle/>
          <a:p>
            <a:pPr algn="ctr"/>
            <a:r>
              <a:rPr lang="en-US" b="1" dirty="0" smtClean="0"/>
              <a:t>FSS Action Plan Requirements </a:t>
            </a:r>
            <a:br>
              <a:rPr lang="en-US" b="1" dirty="0" smtClean="0"/>
            </a:br>
            <a:r>
              <a:rPr lang="en-US" sz="2700" b="1" dirty="0" smtClean="0"/>
              <a:t>(HUD prescribed format with HUD specific questions and options)</a:t>
            </a:r>
            <a:endParaRPr lang="en-US" sz="2700" b="1" dirty="0"/>
          </a:p>
        </p:txBody>
      </p:sp>
      <p:sp>
        <p:nvSpPr>
          <p:cNvPr id="3" name="Content Placeholder 2"/>
          <p:cNvSpPr>
            <a:spLocks noGrp="1"/>
          </p:cNvSpPr>
          <p:nvPr>
            <p:ph idx="1"/>
          </p:nvPr>
        </p:nvSpPr>
        <p:spPr>
          <a:xfrm>
            <a:off x="838200" y="1381913"/>
            <a:ext cx="10515600" cy="5476087"/>
          </a:xfrm>
        </p:spPr>
        <p:txBody>
          <a:bodyPr>
            <a:normAutofit fontScale="92500" lnSpcReduction="20000"/>
          </a:bodyPr>
          <a:lstStyle/>
          <a:p>
            <a:r>
              <a:rPr lang="en-US" dirty="0"/>
              <a:t>Family Demographics </a:t>
            </a:r>
            <a:endParaRPr lang="en-US" dirty="0" smtClean="0"/>
          </a:p>
          <a:p>
            <a:r>
              <a:rPr lang="en-US" dirty="0" smtClean="0"/>
              <a:t>Estimate </a:t>
            </a:r>
            <a:r>
              <a:rPr lang="en-US" dirty="0"/>
              <a:t>of participating families (program size/number of FSS slots) </a:t>
            </a:r>
            <a:r>
              <a:rPr lang="en-US" dirty="0" smtClean="0"/>
              <a:t> </a:t>
            </a:r>
          </a:p>
          <a:p>
            <a:r>
              <a:rPr lang="en-US" dirty="0" smtClean="0"/>
              <a:t>Eligible </a:t>
            </a:r>
            <a:r>
              <a:rPr lang="en-US" dirty="0"/>
              <a:t>families from other self-sufficiency program </a:t>
            </a:r>
            <a:endParaRPr lang="en-US" dirty="0" smtClean="0"/>
          </a:p>
          <a:p>
            <a:r>
              <a:rPr lang="en-US" dirty="0" smtClean="0"/>
              <a:t> </a:t>
            </a:r>
            <a:r>
              <a:rPr lang="en-US" dirty="0"/>
              <a:t>FSS family selection procedures </a:t>
            </a:r>
            <a:endParaRPr lang="en-US" dirty="0" smtClean="0"/>
          </a:p>
          <a:p>
            <a:r>
              <a:rPr lang="en-US" dirty="0" smtClean="0"/>
              <a:t> </a:t>
            </a:r>
            <a:r>
              <a:rPr lang="en-US" dirty="0"/>
              <a:t>Incentives to encourage participation </a:t>
            </a:r>
            <a:r>
              <a:rPr lang="en-US" dirty="0" smtClean="0"/>
              <a:t> </a:t>
            </a:r>
          </a:p>
          <a:p>
            <a:r>
              <a:rPr lang="en-US" dirty="0" smtClean="0"/>
              <a:t>Outreach </a:t>
            </a:r>
            <a:r>
              <a:rPr lang="en-US" dirty="0"/>
              <a:t>efforts </a:t>
            </a:r>
            <a:endParaRPr lang="en-US" dirty="0" smtClean="0"/>
          </a:p>
          <a:p>
            <a:r>
              <a:rPr lang="en-US" dirty="0" smtClean="0"/>
              <a:t>FSS </a:t>
            </a:r>
            <a:r>
              <a:rPr lang="en-US" dirty="0"/>
              <a:t>activities and supportive services </a:t>
            </a:r>
            <a:r>
              <a:rPr lang="en-US" dirty="0" smtClean="0"/>
              <a:t> </a:t>
            </a:r>
          </a:p>
          <a:p>
            <a:r>
              <a:rPr lang="en-US" dirty="0" smtClean="0"/>
              <a:t>Method </a:t>
            </a:r>
            <a:r>
              <a:rPr lang="en-US" dirty="0"/>
              <a:t>for identification of family support needs </a:t>
            </a:r>
            <a:r>
              <a:rPr lang="en-US" dirty="0" smtClean="0"/>
              <a:t> </a:t>
            </a:r>
          </a:p>
          <a:p>
            <a:r>
              <a:rPr lang="en-US" dirty="0" smtClean="0"/>
              <a:t>Program </a:t>
            </a:r>
            <a:r>
              <a:rPr lang="en-US" dirty="0"/>
              <a:t>termination; withholding of services; and available grievance procedures </a:t>
            </a:r>
            <a:endParaRPr lang="en-US" dirty="0" smtClean="0"/>
          </a:p>
          <a:p>
            <a:r>
              <a:rPr lang="en-US" dirty="0" smtClean="0"/>
              <a:t> </a:t>
            </a:r>
            <a:r>
              <a:rPr lang="en-US" dirty="0"/>
              <a:t>Assurances of non-interference with the rights of non-participating families </a:t>
            </a:r>
            <a:endParaRPr lang="en-US" dirty="0" smtClean="0"/>
          </a:p>
          <a:p>
            <a:r>
              <a:rPr lang="en-US" dirty="0" smtClean="0"/>
              <a:t>Timetable </a:t>
            </a:r>
            <a:r>
              <a:rPr lang="en-US" dirty="0"/>
              <a:t>for program implementation </a:t>
            </a:r>
            <a:r>
              <a:rPr lang="en-US" dirty="0" smtClean="0"/>
              <a:t> </a:t>
            </a:r>
          </a:p>
          <a:p>
            <a:r>
              <a:rPr lang="en-US" dirty="0" smtClean="0"/>
              <a:t>Certification </a:t>
            </a:r>
            <a:r>
              <a:rPr lang="en-US" dirty="0"/>
              <a:t>of </a:t>
            </a:r>
            <a:r>
              <a:rPr lang="en-US" dirty="0" smtClean="0"/>
              <a:t>coordination</a:t>
            </a:r>
            <a:endParaRPr lang="en-US" dirty="0"/>
          </a:p>
        </p:txBody>
      </p:sp>
    </p:spTree>
    <p:extLst>
      <p:ext uri="{BB962C8B-B14F-4D97-AF65-F5344CB8AC3E}">
        <p14:creationId xmlns:p14="http://schemas.microsoft.com/office/powerpoint/2010/main" val="27761334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nodeType="clickEffect">
                                  <p:stCondLst>
                                    <p:cond delay="0"/>
                                  </p:stCondLst>
                                  <p:childTnLst>
                                    <p:set>
                                      <p:cBhvr>
                                        <p:cTn id="42"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nodeType="clickEffect">
                                  <p:stCondLst>
                                    <p:cond delay="0"/>
                                  </p:stCondLst>
                                  <p:childTnLst>
                                    <p:set>
                                      <p:cBhvr>
                                        <p:cTn id="46"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nodeType="clickEffect">
                                  <p:stCondLst>
                                    <p:cond delay="0"/>
                                  </p:stCondLst>
                                  <p:childTnLst>
                                    <p:set>
                                      <p:cBhvr>
                                        <p:cTn id="50"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NEW (2022) FSS Action Plan </a:t>
            </a:r>
            <a:br>
              <a:rPr lang="en-US" b="1" dirty="0" smtClean="0"/>
            </a:br>
            <a:r>
              <a:rPr lang="en-US" sz="3200" b="1" dirty="0" smtClean="0"/>
              <a:t>(HUD Format-HUD sample Action Plan is a FORM)</a:t>
            </a:r>
            <a:endParaRPr lang="en-US" sz="3200" b="1" dirty="0"/>
          </a:p>
        </p:txBody>
      </p:sp>
      <p:sp>
        <p:nvSpPr>
          <p:cNvPr id="3" name="Content Placeholder 2"/>
          <p:cNvSpPr>
            <a:spLocks noGrp="1"/>
          </p:cNvSpPr>
          <p:nvPr>
            <p:ph idx="1"/>
          </p:nvPr>
        </p:nvSpPr>
        <p:spPr>
          <a:xfrm>
            <a:off x="687976" y="1968138"/>
            <a:ext cx="10772503" cy="4615542"/>
          </a:xfrm>
        </p:spPr>
        <p:txBody>
          <a:bodyPr>
            <a:normAutofit/>
          </a:bodyPr>
          <a:lstStyle/>
          <a:p>
            <a:pPr marL="0" indent="0">
              <a:buNone/>
            </a:pPr>
            <a:r>
              <a:rPr lang="en-US" b="1" dirty="0" smtClean="0"/>
              <a:t>New format is broken into Three Areas:</a:t>
            </a:r>
          </a:p>
          <a:p>
            <a:pPr marL="514350" indent="-514350">
              <a:buFont typeface="+mj-lt"/>
              <a:buAutoNum type="arabicPeriod"/>
            </a:pPr>
            <a:r>
              <a:rPr lang="en-US" dirty="0" smtClean="0"/>
              <a:t>Program size and characteristics of anticipated FSS Participants</a:t>
            </a:r>
          </a:p>
          <a:p>
            <a:pPr marL="514350" indent="-514350">
              <a:buFont typeface="+mj-lt"/>
              <a:buAutoNum type="arabicPeriod"/>
            </a:pPr>
            <a:r>
              <a:rPr lang="en-US" dirty="0" smtClean="0"/>
              <a:t>Services that the FSS program will offer</a:t>
            </a:r>
          </a:p>
          <a:p>
            <a:pPr marL="514350" indent="-514350">
              <a:buFont typeface="+mj-lt"/>
              <a:buAutoNum type="arabicPeriod"/>
            </a:pPr>
            <a:r>
              <a:rPr lang="en-US" b="1" u="sng" dirty="0" smtClean="0"/>
              <a:t>How the FSS Program will be administered by the PHA (options with PHA defining options to be selected from HUD list of options)</a:t>
            </a:r>
          </a:p>
          <a:p>
            <a:pPr marL="0" indent="0">
              <a:buNone/>
            </a:pPr>
            <a:endParaRPr lang="en-US" b="1" dirty="0" smtClean="0"/>
          </a:p>
          <a:p>
            <a:pPr marL="0" indent="0">
              <a:buNone/>
            </a:pPr>
            <a:r>
              <a:rPr lang="en-US" b="1" dirty="0" smtClean="0"/>
              <a:t>Also New: HUD FSS Action Plan Checklist, to be completed and submitted with the FSS Action Plan</a:t>
            </a:r>
          </a:p>
          <a:p>
            <a:pPr marL="0" indent="0">
              <a:buNone/>
            </a:pPr>
            <a:r>
              <a:rPr lang="en-US" sz="3600" b="1" u="sng" dirty="0" smtClean="0">
                <a:solidFill>
                  <a:srgbClr val="C00000"/>
                </a:solidFill>
              </a:rPr>
              <a:t>FSS Action Plan Requires HUD approval!</a:t>
            </a:r>
            <a:endParaRPr lang="en-US" sz="3600" b="1" u="sng" dirty="0">
              <a:solidFill>
                <a:srgbClr val="C00000"/>
              </a:solidFill>
            </a:endParaRPr>
          </a:p>
        </p:txBody>
      </p:sp>
    </p:spTree>
    <p:extLst>
      <p:ext uri="{BB962C8B-B14F-4D97-AF65-F5344CB8AC3E}">
        <p14:creationId xmlns:p14="http://schemas.microsoft.com/office/powerpoint/2010/main" val="24149283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103457"/>
          </a:xfrm>
        </p:spPr>
        <p:txBody>
          <a:bodyPr/>
          <a:lstStyle/>
          <a:p>
            <a:r>
              <a:rPr lang="en-US" b="1" dirty="0" smtClean="0"/>
              <a:t>Introduction and Program Objectives</a:t>
            </a:r>
            <a:endParaRPr lang="en-US" b="1" dirty="0"/>
          </a:p>
        </p:txBody>
      </p:sp>
      <p:sp>
        <p:nvSpPr>
          <p:cNvPr id="3" name="Content Placeholder 2"/>
          <p:cNvSpPr>
            <a:spLocks noGrp="1"/>
          </p:cNvSpPr>
          <p:nvPr>
            <p:ph idx="1"/>
          </p:nvPr>
        </p:nvSpPr>
        <p:spPr>
          <a:xfrm>
            <a:off x="838200" y="1607127"/>
            <a:ext cx="10515600" cy="4569836"/>
          </a:xfrm>
        </p:spPr>
        <p:txBody>
          <a:bodyPr/>
          <a:lstStyle/>
          <a:p>
            <a:pPr marL="0" indent="0">
              <a:buNone/>
            </a:pPr>
            <a:r>
              <a:rPr lang="en-US" b="1" dirty="0" smtClean="0"/>
              <a:t>I.  Introduction</a:t>
            </a:r>
          </a:p>
          <a:p>
            <a:pPr marL="457200" lvl="1" indent="0">
              <a:buNone/>
            </a:pPr>
            <a:r>
              <a:rPr lang="en-US" dirty="0" smtClean="0"/>
              <a:t>	While not required by applicable regulations: an </a:t>
            </a:r>
            <a:r>
              <a:rPr lang="en-US" dirty="0"/>
              <a:t>introduction is </a:t>
            </a:r>
            <a:r>
              <a:rPr lang="en-US" dirty="0" smtClean="0"/>
              <a:t>	recommended </a:t>
            </a:r>
            <a:r>
              <a:rPr lang="en-US" dirty="0"/>
              <a:t>to provide an overview of what the document is and what it </a:t>
            </a:r>
            <a:r>
              <a:rPr lang="en-US" dirty="0" smtClean="0"/>
              <a:t>	contains</a:t>
            </a:r>
          </a:p>
          <a:p>
            <a:pPr marL="0" indent="0">
              <a:buNone/>
            </a:pPr>
            <a:r>
              <a:rPr lang="en-US" b="1" dirty="0" smtClean="0"/>
              <a:t>II. Program Objectives</a:t>
            </a:r>
          </a:p>
          <a:p>
            <a:pPr marL="0" indent="0">
              <a:buNone/>
            </a:pPr>
            <a:r>
              <a:rPr lang="en-US" dirty="0"/>
              <a:t>	</a:t>
            </a:r>
            <a:r>
              <a:rPr lang="en-US" dirty="0" smtClean="0"/>
              <a:t>While</a:t>
            </a:r>
            <a:r>
              <a:rPr lang="en-US" b="1" dirty="0" smtClean="0"/>
              <a:t> </a:t>
            </a:r>
            <a:r>
              <a:rPr lang="en-US" dirty="0"/>
              <a:t>not required by the applicable regulations, a section on </a:t>
            </a:r>
            <a:r>
              <a:rPr lang="en-US" dirty="0" smtClean="0"/>
              <a:t>	program </a:t>
            </a:r>
            <a:r>
              <a:rPr lang="en-US" dirty="0"/>
              <a:t>objectives can help provide an overall framing for what </a:t>
            </a:r>
            <a:r>
              <a:rPr lang="en-US" dirty="0" smtClean="0"/>
              <a:t>	your </a:t>
            </a:r>
            <a:r>
              <a:rPr lang="en-US" dirty="0"/>
              <a:t>FSS program is trying to achieve. </a:t>
            </a:r>
            <a:r>
              <a:rPr lang="en-US" u="sng" dirty="0"/>
              <a:t>Your FSS program is free to </a:t>
            </a:r>
            <a:r>
              <a:rPr lang="en-US" dirty="0" smtClean="0"/>
              <a:t>	</a:t>
            </a:r>
            <a:r>
              <a:rPr lang="en-US" u="sng" dirty="0" smtClean="0"/>
              <a:t>adopt </a:t>
            </a:r>
            <a:r>
              <a:rPr lang="en-US" u="sng" dirty="0"/>
              <a:t>whatever local objectives you wish so long as they do not </a:t>
            </a:r>
            <a:r>
              <a:rPr lang="en-US" dirty="0" smtClean="0"/>
              <a:t>	</a:t>
            </a:r>
            <a:r>
              <a:rPr lang="en-US" u="sng" dirty="0" smtClean="0"/>
              <a:t>conflict </a:t>
            </a:r>
            <a:r>
              <a:rPr lang="en-US" u="sng" dirty="0"/>
              <a:t>with the federal objectives.</a:t>
            </a:r>
          </a:p>
          <a:p>
            <a:endParaRPr lang="en-US" dirty="0"/>
          </a:p>
        </p:txBody>
      </p:sp>
    </p:spTree>
    <p:extLst>
      <p:ext uri="{BB962C8B-B14F-4D97-AF65-F5344CB8AC3E}">
        <p14:creationId xmlns:p14="http://schemas.microsoft.com/office/powerpoint/2010/main" val="20825122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6"/>
            <a:ext cx="10515600" cy="470897"/>
          </a:xfrm>
        </p:spPr>
        <p:txBody>
          <a:bodyPr>
            <a:normAutofit fontScale="90000"/>
          </a:bodyPr>
          <a:lstStyle/>
          <a:p>
            <a:r>
              <a:rPr lang="en-US" dirty="0" smtClean="0"/>
              <a:t>FSS Action Plan:  HUD Sample Plan</a:t>
            </a:r>
            <a:endParaRPr lang="en-US" dirty="0"/>
          </a:p>
        </p:txBody>
      </p:sp>
      <p:sp>
        <p:nvSpPr>
          <p:cNvPr id="4" name="Rectangle 1"/>
          <p:cNvSpPr>
            <a:spLocks noGrp="1" noChangeArrowheads="1"/>
          </p:cNvSpPr>
          <p:nvPr>
            <p:ph idx="1"/>
          </p:nvPr>
        </p:nvSpPr>
        <p:spPr bwMode="auto">
          <a:xfrm>
            <a:off x="838199" y="860452"/>
            <a:ext cx="10691949" cy="557075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lvl1pPr eaLnBrk="0" fontAlgn="base" hangingPunct="0">
              <a:spcBef>
                <a:spcPct val="0"/>
              </a:spcBef>
              <a:spcAft>
                <a:spcPct val="0"/>
              </a:spcAft>
              <a:tabLst>
                <a:tab pos="279400" algn="l"/>
                <a:tab pos="558800" algn="l"/>
                <a:tab pos="5937250" algn="r"/>
              </a:tabLst>
              <a:defRPr>
                <a:solidFill>
                  <a:schemeClr val="tx1"/>
                </a:solidFill>
                <a:latin typeface="Arial" panose="020B0604020202020204" pitchFamily="34" charset="0"/>
              </a:defRPr>
            </a:lvl1pPr>
            <a:lvl2pPr eaLnBrk="0" fontAlgn="base" hangingPunct="0">
              <a:spcBef>
                <a:spcPct val="0"/>
              </a:spcBef>
              <a:spcAft>
                <a:spcPct val="0"/>
              </a:spcAft>
              <a:tabLst>
                <a:tab pos="279400" algn="l"/>
                <a:tab pos="558800" algn="l"/>
                <a:tab pos="5937250" algn="r"/>
              </a:tabLst>
              <a:defRPr>
                <a:solidFill>
                  <a:schemeClr val="tx1"/>
                </a:solidFill>
                <a:latin typeface="Arial" panose="020B0604020202020204" pitchFamily="34" charset="0"/>
              </a:defRPr>
            </a:lvl2pPr>
            <a:lvl3pPr eaLnBrk="0" fontAlgn="base" hangingPunct="0">
              <a:spcBef>
                <a:spcPct val="0"/>
              </a:spcBef>
              <a:spcAft>
                <a:spcPct val="0"/>
              </a:spcAft>
              <a:tabLst>
                <a:tab pos="279400" algn="l"/>
                <a:tab pos="558800" algn="l"/>
                <a:tab pos="5937250" algn="r"/>
              </a:tabLst>
              <a:defRPr>
                <a:solidFill>
                  <a:schemeClr val="tx1"/>
                </a:solidFill>
                <a:latin typeface="Arial" panose="020B0604020202020204" pitchFamily="34" charset="0"/>
              </a:defRPr>
            </a:lvl3pPr>
            <a:lvl4pPr eaLnBrk="0" fontAlgn="base" hangingPunct="0">
              <a:spcBef>
                <a:spcPct val="0"/>
              </a:spcBef>
              <a:spcAft>
                <a:spcPct val="0"/>
              </a:spcAft>
              <a:tabLst>
                <a:tab pos="279400" algn="l"/>
                <a:tab pos="558800" algn="l"/>
                <a:tab pos="5937250" algn="r"/>
              </a:tabLst>
              <a:defRPr>
                <a:solidFill>
                  <a:schemeClr val="tx1"/>
                </a:solidFill>
                <a:latin typeface="Arial" panose="020B0604020202020204" pitchFamily="34" charset="0"/>
              </a:defRPr>
            </a:lvl4pPr>
            <a:lvl5pPr eaLnBrk="0" fontAlgn="base" hangingPunct="0">
              <a:spcBef>
                <a:spcPct val="0"/>
              </a:spcBef>
              <a:spcAft>
                <a:spcPct val="0"/>
              </a:spcAft>
              <a:tabLst>
                <a:tab pos="279400" algn="l"/>
                <a:tab pos="558800" algn="l"/>
                <a:tab pos="5937250" algn="r"/>
              </a:tabLst>
              <a:defRPr>
                <a:solidFill>
                  <a:schemeClr val="tx1"/>
                </a:solidFill>
                <a:latin typeface="Arial" panose="020B0604020202020204" pitchFamily="34" charset="0"/>
              </a:defRPr>
            </a:lvl5pPr>
            <a:lvl6pPr eaLnBrk="0" fontAlgn="base" hangingPunct="0">
              <a:spcBef>
                <a:spcPct val="0"/>
              </a:spcBef>
              <a:spcAft>
                <a:spcPct val="0"/>
              </a:spcAft>
              <a:tabLst>
                <a:tab pos="279400" algn="l"/>
                <a:tab pos="558800" algn="l"/>
                <a:tab pos="5937250" algn="r"/>
              </a:tabLst>
              <a:defRPr>
                <a:solidFill>
                  <a:schemeClr val="tx1"/>
                </a:solidFill>
                <a:latin typeface="Arial" panose="020B0604020202020204" pitchFamily="34" charset="0"/>
              </a:defRPr>
            </a:lvl6pPr>
            <a:lvl7pPr eaLnBrk="0" fontAlgn="base" hangingPunct="0">
              <a:spcBef>
                <a:spcPct val="0"/>
              </a:spcBef>
              <a:spcAft>
                <a:spcPct val="0"/>
              </a:spcAft>
              <a:tabLst>
                <a:tab pos="279400" algn="l"/>
                <a:tab pos="558800" algn="l"/>
                <a:tab pos="5937250" algn="r"/>
              </a:tabLst>
              <a:defRPr>
                <a:solidFill>
                  <a:schemeClr val="tx1"/>
                </a:solidFill>
                <a:latin typeface="Arial" panose="020B0604020202020204" pitchFamily="34" charset="0"/>
              </a:defRPr>
            </a:lvl7pPr>
            <a:lvl8pPr eaLnBrk="0" fontAlgn="base" hangingPunct="0">
              <a:spcBef>
                <a:spcPct val="0"/>
              </a:spcBef>
              <a:spcAft>
                <a:spcPct val="0"/>
              </a:spcAft>
              <a:tabLst>
                <a:tab pos="279400" algn="l"/>
                <a:tab pos="558800" algn="l"/>
                <a:tab pos="5937250" algn="r"/>
              </a:tabLst>
              <a:defRPr>
                <a:solidFill>
                  <a:schemeClr val="tx1"/>
                </a:solidFill>
                <a:latin typeface="Arial" panose="020B0604020202020204" pitchFamily="34" charset="0"/>
              </a:defRPr>
            </a:lvl8pPr>
            <a:lvl9pPr eaLnBrk="0" fontAlgn="base" hangingPunct="0">
              <a:spcBef>
                <a:spcPct val="0"/>
              </a:spcBef>
              <a:spcAft>
                <a:spcPct val="0"/>
              </a:spcAft>
              <a:tabLst>
                <a:tab pos="279400" algn="l"/>
                <a:tab pos="558800" algn="l"/>
                <a:tab pos="5937250" algn="r"/>
              </a:tabLs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600" b="0" i="0" u="none" strike="noStrike" cap="none" normalizeH="0" baseline="0" dirty="0" smtClean="0">
                <a:ln>
                  <a:noFill/>
                </a:ln>
                <a:solidFill>
                  <a:srgbClr val="2F5496"/>
                </a:solidFill>
                <a:effectLst/>
                <a:latin typeface="Calibri Light" panose="020F0302020204030204" pitchFamily="34" charset="0"/>
                <a:ea typeface="Yu Gothic Light" panose="020B0300000000000000" pitchFamily="34" charset="-128"/>
                <a:cs typeface="Times New Roman" panose="02020603050405020304" pitchFamily="18" charset="0"/>
              </a:rPr>
              <a:t>Table of Contents</a:t>
            </a:r>
            <a:endParaRPr kumimoji="0" lang="en-US" altLang="en-US" sz="8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2"/>
              </a:rPr>
              <a:t>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2"/>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2"/>
              </a:rPr>
              <a:t>Introduction</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3"/>
              </a:rPr>
              <a:t>II.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3"/>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3"/>
              </a:rPr>
              <a:t>Program Objectives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4"/>
              </a:rPr>
              <a:t>III.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4"/>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4"/>
              </a:rPr>
              <a:t>Program Size and Characteristics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0"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5"/>
              </a:rPr>
              <a:t>III.A. </a:t>
            </a:r>
            <a:r>
              <a:rPr kumimoji="0" lang="en-US" altLang="en-US" sz="1400" b="0" i="0" u="none" strike="noStrike" cap="none" normalizeH="0" baseline="0" dirty="0" smtClean="0">
                <a:ln>
                  <a:noFill/>
                </a:ln>
                <a:solidFill>
                  <a:schemeClr val="tx1"/>
                </a:solidFill>
                <a:effectLst/>
                <a:latin typeface="Calibri" panose="020F0502020204030204" pitchFamily="34" charset="0"/>
                <a:ea typeface="Calibri" panose="020F0502020204030204" pitchFamily="34" charset="0"/>
                <a:cs typeface="Times New Roman" panose="02020603050405020304" pitchFamily="18" charset="0"/>
                <a:hlinkClick r:id="rId5"/>
              </a:rPr>
              <a:t>–</a:t>
            </a:r>
            <a:r>
              <a:rPr kumimoji="0" lang="en-US" altLang="en-US" sz="1400" b="0"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5"/>
              </a:rPr>
              <a:t> Family Demographics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0"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6"/>
              </a:rPr>
              <a:t>III.B </a:t>
            </a:r>
            <a:r>
              <a:rPr kumimoji="0" lang="en-US" altLang="en-US" sz="1400" b="0" i="0" u="none" strike="noStrike" cap="none" normalizeH="0" baseline="0" dirty="0" smtClean="0">
                <a:ln>
                  <a:noFill/>
                </a:ln>
                <a:solidFill>
                  <a:schemeClr val="tx1"/>
                </a:solidFill>
                <a:effectLst/>
                <a:latin typeface="Calibri" panose="020F0502020204030204" pitchFamily="34" charset="0"/>
                <a:ea typeface="Calibri" panose="020F0502020204030204" pitchFamily="34" charset="0"/>
                <a:cs typeface="Times New Roman" panose="02020603050405020304" pitchFamily="18" charset="0"/>
                <a:hlinkClick r:id="rId6"/>
              </a:rPr>
              <a:t>–</a:t>
            </a:r>
            <a:r>
              <a:rPr kumimoji="0" lang="en-US" altLang="en-US" sz="1400" b="0"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6"/>
              </a:rPr>
              <a:t> Supportive Services Needs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0"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7"/>
              </a:rPr>
              <a:t>III. C. </a:t>
            </a:r>
            <a:r>
              <a:rPr kumimoji="0" lang="en-US" altLang="en-US" sz="1400" b="0" i="0" u="none" strike="noStrike" cap="none" normalizeH="0" baseline="0" dirty="0" smtClean="0">
                <a:ln>
                  <a:noFill/>
                </a:ln>
                <a:solidFill>
                  <a:schemeClr val="tx1"/>
                </a:solidFill>
                <a:effectLst/>
                <a:latin typeface="Calibri" panose="020F0502020204030204" pitchFamily="34" charset="0"/>
                <a:ea typeface="Calibri" panose="020F0502020204030204" pitchFamily="34" charset="0"/>
                <a:cs typeface="Times New Roman" panose="02020603050405020304" pitchFamily="18" charset="0"/>
                <a:hlinkClick r:id="rId7"/>
              </a:rPr>
              <a:t>–</a:t>
            </a:r>
            <a:r>
              <a:rPr kumimoji="0" lang="en-US" altLang="en-US" sz="1400" b="0"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7"/>
              </a:rPr>
              <a:t> Estimate of Participating Families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0"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8"/>
              </a:rPr>
              <a:t>III. D </a:t>
            </a:r>
            <a:r>
              <a:rPr kumimoji="0" lang="en-US" altLang="en-US" sz="1400" b="0" i="0" u="none" strike="noStrike" cap="none" normalizeH="0" baseline="0" dirty="0" smtClean="0">
                <a:ln>
                  <a:noFill/>
                </a:ln>
                <a:solidFill>
                  <a:schemeClr val="tx1"/>
                </a:solidFill>
                <a:effectLst/>
                <a:latin typeface="Calibri" panose="020F0502020204030204" pitchFamily="34" charset="0"/>
                <a:ea typeface="Calibri" panose="020F0502020204030204" pitchFamily="34" charset="0"/>
                <a:cs typeface="Times New Roman" panose="02020603050405020304" pitchFamily="18" charset="0"/>
                <a:hlinkClick r:id="rId8"/>
              </a:rPr>
              <a:t>–</a:t>
            </a:r>
            <a:r>
              <a:rPr kumimoji="0" lang="en-US" altLang="en-US" sz="1400" b="0"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8"/>
              </a:rPr>
              <a:t> Other Self-Sufficiency Programs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9"/>
              </a:rPr>
              <a:t>IV.</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9"/>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9"/>
              </a:rPr>
              <a:t>Family Selection Procedures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0"/>
              </a:rPr>
              <a:t>V.</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10"/>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0"/>
              </a:rPr>
              <a:t>Outreach</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1"/>
              </a:rPr>
              <a:t>VI.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11"/>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1"/>
              </a:rPr>
              <a:t>FSS Escrow Account and Other Incentives for Participants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2"/>
              </a:rPr>
              <a:t>VII.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12"/>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2"/>
              </a:rPr>
              <a:t>Family Activities and Supportive Services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3"/>
              </a:rPr>
              <a:t>VIII.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13"/>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3"/>
              </a:rPr>
              <a:t>Method of Identifying Family Support Needs and Delivering Appropriate Support Services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4"/>
              </a:rPr>
              <a:t>IX.</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14"/>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4"/>
              </a:rPr>
              <a:t>Contract of Participation</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5"/>
              </a:rPr>
              <a:t>X.</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15"/>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5"/>
              </a:rPr>
              <a:t>Program Termination, Withholding of Services, and Available Grievance Procedures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6"/>
              </a:rPr>
              <a:t>XI.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16"/>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6"/>
              </a:rPr>
              <a:t>Assurance of Non-Interference</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7"/>
              </a:rPr>
              <a:t>XII.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17"/>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7"/>
              </a:rPr>
              <a:t>Timetable</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8"/>
              </a:rPr>
              <a:t>XIII.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18"/>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8"/>
              </a:rPr>
              <a:t>Reasonable Accommodations, Effective Communications, and Limited English Proficiency</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9"/>
              </a:rPr>
              <a:t>XIV.</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19"/>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19"/>
              </a:rPr>
              <a:t>Coordination of Services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0"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20"/>
              </a:rPr>
              <a:t>XIV.A  Coordination of Services (PHAs only)</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0"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21"/>
              </a:rPr>
              <a:t>XIV.B  Coordination of Services (Multifamily owners only)</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22"/>
              </a:rPr>
              <a:t>XV.</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22"/>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22"/>
              </a:rPr>
              <a:t>FSS Portability (Applicable to HCV Only)</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23"/>
              </a:rPr>
              <a:t>XVI.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23"/>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23"/>
              </a:rPr>
              <a:t>Other Policies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24"/>
              </a:rPr>
              <a:t>XVII.</a:t>
            </a:r>
            <a:r>
              <a:rPr kumimoji="0" lang="en-US" altLang="en-US" sz="1400" b="0" i="0" u="none" strike="noStrike" cap="none" normalizeH="0" baseline="0" dirty="0" smtClean="0">
                <a:ln>
                  <a:noFill/>
                </a:ln>
                <a:solidFill>
                  <a:schemeClr val="tx1"/>
                </a:solidFill>
                <a:effectLst/>
                <a:latin typeface="Calibri" panose="020F0502020204030204" pitchFamily="34" charset="0"/>
                <a:ea typeface="Yu Mincho" charset="-128"/>
                <a:cs typeface="Arial" panose="020B0604020202020204" pitchFamily="34" charset="0"/>
                <a:hlinkClick r:id="rId24"/>
              </a:rPr>
              <a:t> </a:t>
            </a:r>
            <a:r>
              <a:rPr kumimoji="0" lang="en-US" altLang="en-US" sz="1400" b="1" i="0" u="none" strike="noStrike" cap="none" normalizeH="0" baseline="0" dirty="0" smtClean="0">
                <a:ln>
                  <a:noFill/>
                </a:ln>
                <a:solidFill>
                  <a:schemeClr val="tx1"/>
                </a:solidFill>
                <a:effectLst/>
                <a:latin typeface="Times New Roman" panose="02020603050405020304" pitchFamily="18" charset="0"/>
                <a:ea typeface="Calibri" panose="020F0502020204030204" pitchFamily="34" charset="0"/>
                <a:cs typeface="Times New Roman" panose="02020603050405020304" pitchFamily="18" charset="0"/>
                <a:hlinkClick r:id="rId24"/>
              </a:rPr>
              <a:t>Definitions</a:t>
            </a:r>
            <a:endParaRPr kumimoji="0" lang="en-US" altLang="en-US" sz="1400" b="0" i="0" u="none" strike="noStrike" cap="none" normalizeH="0" baseline="0" dirty="0" smtClean="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tab pos="279400" algn="l"/>
                <a:tab pos="558800" algn="l"/>
                <a:tab pos="5937250" algn="r"/>
              </a:tabLst>
            </a:pPr>
            <a:endParaRPr kumimoji="0" lang="en-US" altLang="en-US" sz="1800" b="0" i="0" u="none" strike="noStrike" cap="none" normalizeH="0" baseline="0" dirty="0" smtClean="0">
              <a:ln>
                <a:noFill/>
              </a:ln>
              <a:solidFill>
                <a:schemeClr val="tx1"/>
              </a:solidFill>
              <a:effectLst/>
              <a:latin typeface="Arial" panose="020B0604020202020204" pitchFamily="34" charset="0"/>
            </a:endParaRPr>
          </a:p>
        </p:txBody>
      </p:sp>
    </p:spTree>
    <p:extLst>
      <p:ext uri="{BB962C8B-B14F-4D97-AF65-F5344CB8AC3E}">
        <p14:creationId xmlns:p14="http://schemas.microsoft.com/office/powerpoint/2010/main" val="915811274"/>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200" b="1" dirty="0" smtClean="0"/>
              <a:t>III.  Program size and Characteristics of anticipated FSS 	Participants (PHA statistical data and Analysis)</a:t>
            </a:r>
            <a:endParaRPr lang="en-US" sz="3200" b="1" dirty="0"/>
          </a:p>
        </p:txBody>
      </p:sp>
      <p:sp>
        <p:nvSpPr>
          <p:cNvPr id="3" name="Content Placeholder 2"/>
          <p:cNvSpPr>
            <a:spLocks noGrp="1"/>
          </p:cNvSpPr>
          <p:nvPr>
            <p:ph idx="1"/>
          </p:nvPr>
        </p:nvSpPr>
        <p:spPr/>
        <p:txBody>
          <a:bodyPr>
            <a:normAutofit fontScale="55000" lnSpcReduction="20000"/>
          </a:bodyPr>
          <a:lstStyle/>
          <a:p>
            <a:r>
              <a:rPr lang="en-US" b="1" dirty="0"/>
              <a:t>Family Demographics</a:t>
            </a:r>
            <a:endParaRPr lang="en-US" dirty="0"/>
          </a:p>
          <a:p>
            <a:r>
              <a:rPr lang="en-US" dirty="0"/>
              <a:t>These tables describe the demographics of the population expected to be served by [organization]’s Action Plan.</a:t>
            </a:r>
          </a:p>
          <a:p>
            <a:r>
              <a:rPr lang="en-US" dirty="0" smtClean="0"/>
              <a:t>The </a:t>
            </a:r>
            <a:r>
              <a:rPr lang="en-US" dirty="0"/>
              <a:t>FSS program will serve the following housing assistance programs </a:t>
            </a:r>
            <a:r>
              <a:rPr lang="en-US" i="1" dirty="0"/>
              <a:t>[check all that apply, and specify details as needed]</a:t>
            </a:r>
            <a:r>
              <a:rPr lang="en-US" dirty="0"/>
              <a:t>:</a:t>
            </a:r>
          </a:p>
          <a:p>
            <a:r>
              <a:rPr lang="en-US" dirty="0"/>
              <a:t>☐ Public Housing, </a:t>
            </a:r>
          </a:p>
          <a:p>
            <a:r>
              <a:rPr lang="en-US" dirty="0"/>
              <a:t>☐ Housing Choice Vouchers (HCV): Tenant-Based Vouchers </a:t>
            </a:r>
          </a:p>
          <a:p>
            <a:r>
              <a:rPr lang="en-US" dirty="0"/>
              <a:t>☐ Housing Choice Vouchers (HCV): Project-Based Vouchers (PBV)</a:t>
            </a:r>
          </a:p>
          <a:p>
            <a:r>
              <a:rPr lang="en-US" dirty="0"/>
              <a:t>☐ Housing Choice Vouchers (HCV): HCV Homeownership</a:t>
            </a:r>
          </a:p>
          <a:p>
            <a:r>
              <a:rPr lang="en-US" dirty="0"/>
              <a:t>☐ Housing Choice Vouchers (HCV): Other special purpose vouchers </a:t>
            </a:r>
            <a:r>
              <a:rPr lang="en-US" i="1" dirty="0"/>
              <a:t>(e.g. FUP, FUP-Y, FYI, VASH, EHV, etc.)</a:t>
            </a:r>
            <a:r>
              <a:rPr lang="en-US" dirty="0"/>
              <a:t>  (</a:t>
            </a:r>
            <a:r>
              <a:rPr lang="en-US" i="1" dirty="0"/>
              <a:t>Specify</a:t>
            </a:r>
            <a:r>
              <a:rPr lang="en-US" dirty="0"/>
              <a:t>:________________________________________)</a:t>
            </a:r>
          </a:p>
          <a:p>
            <a:r>
              <a:rPr lang="en-US" dirty="0"/>
              <a:t>☐ Section 8 Moderate Rehabilitation</a:t>
            </a:r>
          </a:p>
          <a:p>
            <a:r>
              <a:rPr lang="en-US" dirty="0"/>
              <a:t>☐ Project-Based Rental Assistance (PBRA) </a:t>
            </a:r>
          </a:p>
          <a:p>
            <a:r>
              <a:rPr lang="en-US" dirty="0"/>
              <a:t>☐ Other Program (</a:t>
            </a:r>
            <a:r>
              <a:rPr lang="en-US" i="1" dirty="0"/>
              <a:t>Specify</a:t>
            </a:r>
            <a:r>
              <a:rPr lang="en-US" i="1" dirty="0" smtClean="0"/>
              <a:t>:</a:t>
            </a:r>
            <a:r>
              <a:rPr lang="en-US" dirty="0" smtClean="0"/>
              <a:t>_____________________________)</a:t>
            </a:r>
          </a:p>
          <a:p>
            <a:endParaRPr lang="en-US" dirty="0"/>
          </a:p>
          <a:p>
            <a:r>
              <a:rPr lang="en-US" dirty="0" smtClean="0"/>
              <a:t>Program size for Coordinator funding</a:t>
            </a:r>
            <a:endParaRPr lang="en-US" dirty="0"/>
          </a:p>
          <a:p>
            <a:pPr marL="0" indent="0">
              <a:buNone/>
            </a:pPr>
            <a:r>
              <a:rPr lang="en-US" dirty="0"/>
              <a:t> </a:t>
            </a:r>
          </a:p>
          <a:p>
            <a:endParaRPr lang="en-US" dirty="0"/>
          </a:p>
        </p:txBody>
      </p:sp>
    </p:spTree>
    <p:extLst>
      <p:ext uri="{BB962C8B-B14F-4D97-AF65-F5344CB8AC3E}">
        <p14:creationId xmlns:p14="http://schemas.microsoft.com/office/powerpoint/2010/main" val="3351558565"/>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4018237087"/>
              </p:ext>
            </p:extLst>
          </p:nvPr>
        </p:nvGraphicFramePr>
        <p:xfrm>
          <a:off x="1741716" y="139335"/>
          <a:ext cx="6792684" cy="2401589"/>
        </p:xfrm>
        <a:graphic>
          <a:graphicData uri="http://schemas.openxmlformats.org/drawingml/2006/table">
            <a:tbl>
              <a:tblPr firstRow="1" firstCol="1" bandRow="1">
                <a:tableStyleId>{5C22544A-7EE6-4342-B048-85BDC9FD1C3A}</a:tableStyleId>
              </a:tblPr>
              <a:tblGrid>
                <a:gridCol w="5329644">
                  <a:extLst>
                    <a:ext uri="{9D8B030D-6E8A-4147-A177-3AD203B41FA5}">
                      <a16:colId xmlns:a16="http://schemas.microsoft.com/office/drawing/2014/main" val="83536075"/>
                    </a:ext>
                  </a:extLst>
                </a:gridCol>
                <a:gridCol w="1463040">
                  <a:extLst>
                    <a:ext uri="{9D8B030D-6E8A-4147-A177-3AD203B41FA5}">
                      <a16:colId xmlns:a16="http://schemas.microsoft.com/office/drawing/2014/main" val="1889778352"/>
                    </a:ext>
                  </a:extLst>
                </a:gridCol>
              </a:tblGrid>
              <a:tr h="190437">
                <a:tc>
                  <a:txBody>
                    <a:bodyPr/>
                    <a:lstStyle/>
                    <a:p>
                      <a:pPr marL="0" marR="0">
                        <a:lnSpc>
                          <a:spcPct val="107000"/>
                        </a:lnSpc>
                        <a:spcBef>
                          <a:spcPts val="0"/>
                        </a:spcBef>
                        <a:spcAft>
                          <a:spcPts val="300"/>
                        </a:spcAft>
                      </a:pPr>
                      <a:r>
                        <a:rPr lang="en-US" sz="1100" dirty="0">
                          <a:effectLst/>
                        </a:rPr>
                        <a:t> </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Percent</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855916695"/>
                  </a:ext>
                </a:extLst>
              </a:tr>
              <a:tr h="190437">
                <a:tc>
                  <a:txBody>
                    <a:bodyPr/>
                    <a:lstStyle/>
                    <a:p>
                      <a:pPr marL="0" marR="0">
                        <a:lnSpc>
                          <a:spcPct val="107000"/>
                        </a:lnSpc>
                        <a:spcBef>
                          <a:spcPts val="0"/>
                        </a:spcBef>
                        <a:spcAft>
                          <a:spcPts val="300"/>
                        </a:spcAft>
                      </a:pPr>
                      <a:r>
                        <a:rPr lang="en-US" sz="1100" dirty="0">
                          <a:effectLst/>
                        </a:rPr>
                        <a:t>Ages of Head of Household</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023997205"/>
                  </a:ext>
                </a:extLst>
              </a:tr>
              <a:tr h="190437">
                <a:tc>
                  <a:txBody>
                    <a:bodyPr/>
                    <a:lstStyle/>
                    <a:p>
                      <a:pPr marL="0" marR="0">
                        <a:lnSpc>
                          <a:spcPct val="107000"/>
                        </a:lnSpc>
                        <a:spcBef>
                          <a:spcPts val="0"/>
                        </a:spcBef>
                        <a:spcAft>
                          <a:spcPts val="300"/>
                        </a:spcAft>
                      </a:pPr>
                      <a:r>
                        <a:rPr lang="en-US" sz="1100">
                          <a:effectLst/>
                        </a:rPr>
                        <a:t>--Head of Household is age 24 years or younger</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562125701"/>
                  </a:ext>
                </a:extLst>
              </a:tr>
              <a:tr h="190437">
                <a:tc>
                  <a:txBody>
                    <a:bodyPr/>
                    <a:lstStyle/>
                    <a:p>
                      <a:pPr marL="0" marR="0">
                        <a:lnSpc>
                          <a:spcPct val="107000"/>
                        </a:lnSpc>
                        <a:spcBef>
                          <a:spcPts val="0"/>
                        </a:spcBef>
                        <a:spcAft>
                          <a:spcPts val="300"/>
                        </a:spcAft>
                      </a:pPr>
                      <a:r>
                        <a:rPr lang="en-US" sz="1100">
                          <a:effectLst/>
                        </a:rPr>
                        <a:t>--Head of Household is age 25 to 50</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4138229988"/>
                  </a:ext>
                </a:extLst>
              </a:tr>
              <a:tr h="234263">
                <a:tc>
                  <a:txBody>
                    <a:bodyPr/>
                    <a:lstStyle/>
                    <a:p>
                      <a:pPr marL="0" marR="0">
                        <a:lnSpc>
                          <a:spcPct val="107000"/>
                        </a:lnSpc>
                        <a:spcBef>
                          <a:spcPts val="0"/>
                        </a:spcBef>
                        <a:spcAft>
                          <a:spcPts val="300"/>
                        </a:spcAft>
                      </a:pPr>
                      <a:r>
                        <a:rPr lang="en-US" sz="1100">
                          <a:effectLst/>
                        </a:rPr>
                        <a:t>--Head of Household is age 51 to 61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dirty="0">
                          <a:effectLst/>
                        </a:rPr>
                        <a:t>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677587086"/>
                  </a:ext>
                </a:extLst>
              </a:tr>
              <a:tr h="234263">
                <a:tc>
                  <a:txBody>
                    <a:bodyPr/>
                    <a:lstStyle/>
                    <a:p>
                      <a:pPr marL="0" marR="0">
                        <a:lnSpc>
                          <a:spcPct val="107000"/>
                        </a:lnSpc>
                        <a:spcBef>
                          <a:spcPts val="0"/>
                        </a:spcBef>
                        <a:spcAft>
                          <a:spcPts val="300"/>
                        </a:spcAft>
                      </a:pPr>
                      <a:r>
                        <a:rPr lang="en-US" sz="1100" dirty="0">
                          <a:effectLst/>
                        </a:rPr>
                        <a:t>--Head of Household is age 62 or greater</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766327494"/>
                  </a:ext>
                </a:extLst>
              </a:tr>
              <a:tr h="234263">
                <a:tc>
                  <a:txBody>
                    <a:bodyPr/>
                    <a:lstStyle/>
                    <a:p>
                      <a:pPr marL="0" marR="0">
                        <a:lnSpc>
                          <a:spcPct val="107000"/>
                        </a:lnSpc>
                        <a:spcBef>
                          <a:spcPts val="0"/>
                        </a:spcBef>
                        <a:spcAft>
                          <a:spcPts val="300"/>
                        </a:spcAft>
                      </a:pPr>
                      <a:r>
                        <a:rPr lang="en-US" sz="1100">
                          <a:effectLst/>
                        </a:rPr>
                        <a:t>Ages of Other Adults in Household</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967122702"/>
                  </a:ext>
                </a:extLst>
              </a:tr>
              <a:tr h="234263">
                <a:tc>
                  <a:txBody>
                    <a:bodyPr/>
                    <a:lstStyle/>
                    <a:p>
                      <a:pPr marL="0" marR="0">
                        <a:lnSpc>
                          <a:spcPct val="107000"/>
                        </a:lnSpc>
                        <a:spcBef>
                          <a:spcPts val="0"/>
                        </a:spcBef>
                        <a:spcAft>
                          <a:spcPts val="300"/>
                        </a:spcAft>
                      </a:pPr>
                      <a:r>
                        <a:rPr lang="en-US" sz="1100">
                          <a:effectLst/>
                        </a:rPr>
                        <a:t>-- Age 24 years or younger</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033632563"/>
                  </a:ext>
                </a:extLst>
              </a:tr>
              <a:tr h="234263">
                <a:tc>
                  <a:txBody>
                    <a:bodyPr/>
                    <a:lstStyle/>
                    <a:p>
                      <a:pPr marL="0" marR="0">
                        <a:lnSpc>
                          <a:spcPct val="107000"/>
                        </a:lnSpc>
                        <a:spcBef>
                          <a:spcPts val="0"/>
                        </a:spcBef>
                        <a:spcAft>
                          <a:spcPts val="300"/>
                        </a:spcAft>
                      </a:pPr>
                      <a:r>
                        <a:rPr lang="en-US" sz="1100">
                          <a:effectLst/>
                        </a:rPr>
                        <a:t>-- Age 25 to 50</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407114087"/>
                  </a:ext>
                </a:extLst>
              </a:tr>
              <a:tr h="234263">
                <a:tc>
                  <a:txBody>
                    <a:bodyPr/>
                    <a:lstStyle/>
                    <a:p>
                      <a:pPr marL="0" marR="0">
                        <a:lnSpc>
                          <a:spcPct val="107000"/>
                        </a:lnSpc>
                        <a:spcBef>
                          <a:spcPts val="0"/>
                        </a:spcBef>
                        <a:spcAft>
                          <a:spcPts val="300"/>
                        </a:spcAft>
                      </a:pPr>
                      <a:r>
                        <a:rPr lang="en-US" sz="1100">
                          <a:effectLst/>
                        </a:rPr>
                        <a:t>-- Age 51 to 61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033331076"/>
                  </a:ext>
                </a:extLst>
              </a:tr>
              <a:tr h="234263">
                <a:tc>
                  <a:txBody>
                    <a:bodyPr/>
                    <a:lstStyle/>
                    <a:p>
                      <a:pPr marL="0" marR="0">
                        <a:lnSpc>
                          <a:spcPct val="107000"/>
                        </a:lnSpc>
                        <a:spcBef>
                          <a:spcPts val="0"/>
                        </a:spcBef>
                        <a:spcAft>
                          <a:spcPts val="300"/>
                        </a:spcAft>
                      </a:pPr>
                      <a:r>
                        <a:rPr lang="en-US" sz="1100" dirty="0">
                          <a:effectLst/>
                        </a:rPr>
                        <a:t>-- Age 62 or greater</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dirty="0">
                          <a:effectLst/>
                        </a:rPr>
                        <a:t>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746869194"/>
                  </a:ext>
                </a:extLst>
              </a:tr>
            </a:tbl>
          </a:graphicData>
        </a:graphic>
      </p:graphicFrame>
      <p:graphicFrame>
        <p:nvGraphicFramePr>
          <p:cNvPr id="3" name="Table 2"/>
          <p:cNvGraphicFramePr>
            <a:graphicFrameLocks noGrp="1"/>
          </p:cNvGraphicFramePr>
          <p:nvPr>
            <p:extLst>
              <p:ext uri="{D42A27DB-BD31-4B8C-83A1-F6EECF244321}">
                <p14:modId xmlns:p14="http://schemas.microsoft.com/office/powerpoint/2010/main" val="1826122764"/>
              </p:ext>
            </p:extLst>
          </p:nvPr>
        </p:nvGraphicFramePr>
        <p:xfrm>
          <a:off x="1741716" y="2540925"/>
          <a:ext cx="6792684" cy="1085387"/>
        </p:xfrm>
        <a:graphic>
          <a:graphicData uri="http://schemas.openxmlformats.org/drawingml/2006/table">
            <a:tbl>
              <a:tblPr firstRow="1" firstCol="1" bandRow="1">
                <a:tableStyleId>{5C22544A-7EE6-4342-B048-85BDC9FD1C3A}</a:tableStyleId>
              </a:tblPr>
              <a:tblGrid>
                <a:gridCol w="5329644">
                  <a:extLst>
                    <a:ext uri="{9D8B030D-6E8A-4147-A177-3AD203B41FA5}">
                      <a16:colId xmlns:a16="http://schemas.microsoft.com/office/drawing/2014/main" val="2762898644"/>
                    </a:ext>
                  </a:extLst>
                </a:gridCol>
                <a:gridCol w="1463040">
                  <a:extLst>
                    <a:ext uri="{9D8B030D-6E8A-4147-A177-3AD203B41FA5}">
                      <a16:colId xmlns:a16="http://schemas.microsoft.com/office/drawing/2014/main" val="3872012973"/>
                    </a:ext>
                  </a:extLst>
                </a:gridCol>
              </a:tblGrid>
              <a:tr h="207808">
                <a:tc>
                  <a:txBody>
                    <a:bodyPr/>
                    <a:lstStyle/>
                    <a:p>
                      <a:pPr marL="0" marR="0">
                        <a:lnSpc>
                          <a:spcPct val="107000"/>
                        </a:lnSpc>
                        <a:spcBef>
                          <a:spcPts val="0"/>
                        </a:spcBef>
                        <a:spcAft>
                          <a:spcPts val="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0"/>
                        </a:spcAft>
                      </a:pPr>
                      <a:r>
                        <a:rPr lang="en-US" sz="1100">
                          <a:effectLst/>
                        </a:rPr>
                        <a:t>Percent</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173664315"/>
                  </a:ext>
                </a:extLst>
              </a:tr>
              <a:tr h="207808">
                <a:tc>
                  <a:txBody>
                    <a:bodyPr/>
                    <a:lstStyle/>
                    <a:p>
                      <a:pPr marL="0" marR="0">
                        <a:lnSpc>
                          <a:spcPct val="107000"/>
                        </a:lnSpc>
                        <a:spcBef>
                          <a:spcPts val="0"/>
                        </a:spcBef>
                        <a:spcAft>
                          <a:spcPts val="0"/>
                        </a:spcAft>
                      </a:pPr>
                      <a:r>
                        <a:rPr lang="en-US" sz="1100">
                          <a:effectLst/>
                        </a:rPr>
                        <a:t>Presence and Ages of Children</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69721848"/>
                  </a:ext>
                </a:extLst>
              </a:tr>
              <a:tr h="223257">
                <a:tc>
                  <a:txBody>
                    <a:bodyPr/>
                    <a:lstStyle/>
                    <a:p>
                      <a:pPr marL="0" marR="0">
                        <a:lnSpc>
                          <a:spcPct val="107000"/>
                        </a:lnSpc>
                        <a:spcBef>
                          <a:spcPts val="0"/>
                        </a:spcBef>
                        <a:spcAft>
                          <a:spcPts val="0"/>
                        </a:spcAft>
                      </a:pPr>
                      <a:r>
                        <a:rPr lang="en-US" sz="1100" dirty="0">
                          <a:effectLst/>
                        </a:rPr>
                        <a:t>--Households that only include adults over age 18</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2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823613532"/>
                  </a:ext>
                </a:extLst>
              </a:tr>
              <a:tr h="223257">
                <a:tc>
                  <a:txBody>
                    <a:bodyPr/>
                    <a:lstStyle/>
                    <a:p>
                      <a:pPr marL="0" marR="0">
                        <a:lnSpc>
                          <a:spcPct val="107000"/>
                        </a:lnSpc>
                        <a:spcBef>
                          <a:spcPts val="0"/>
                        </a:spcBef>
                        <a:spcAft>
                          <a:spcPts val="0"/>
                        </a:spcAft>
                      </a:pPr>
                      <a:r>
                        <a:rPr lang="en-US" sz="1100">
                          <a:effectLst/>
                        </a:rPr>
                        <a:t>--Households that include one or more child age 13-17</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2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063073431"/>
                  </a:ext>
                </a:extLst>
              </a:tr>
              <a:tr h="223257">
                <a:tc>
                  <a:txBody>
                    <a:bodyPr/>
                    <a:lstStyle/>
                    <a:p>
                      <a:pPr marL="0" marR="0">
                        <a:lnSpc>
                          <a:spcPct val="107000"/>
                        </a:lnSpc>
                        <a:spcBef>
                          <a:spcPts val="0"/>
                        </a:spcBef>
                        <a:spcAft>
                          <a:spcPts val="0"/>
                        </a:spcAft>
                      </a:pPr>
                      <a:r>
                        <a:rPr lang="en-US" sz="1100">
                          <a:effectLst/>
                        </a:rPr>
                        <a:t>--Households that include children who are all 12 or younger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0"/>
                        </a:spcAft>
                      </a:pPr>
                      <a:r>
                        <a:rPr lang="en-US" sz="1100" dirty="0">
                          <a:effectLst/>
                        </a:rPr>
                        <a:t>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548604900"/>
                  </a:ext>
                </a:extLst>
              </a:tr>
            </a:tbl>
          </a:graphicData>
        </a:graphic>
      </p:graphicFrame>
      <p:graphicFrame>
        <p:nvGraphicFramePr>
          <p:cNvPr id="5" name="Table 4"/>
          <p:cNvGraphicFramePr>
            <a:graphicFrameLocks noGrp="1"/>
          </p:cNvGraphicFramePr>
          <p:nvPr>
            <p:extLst>
              <p:ext uri="{D42A27DB-BD31-4B8C-83A1-F6EECF244321}">
                <p14:modId xmlns:p14="http://schemas.microsoft.com/office/powerpoint/2010/main" val="3150281266"/>
              </p:ext>
            </p:extLst>
          </p:nvPr>
        </p:nvGraphicFramePr>
        <p:xfrm>
          <a:off x="1741716" y="3626312"/>
          <a:ext cx="6792684" cy="1527979"/>
        </p:xfrm>
        <a:graphic>
          <a:graphicData uri="http://schemas.openxmlformats.org/drawingml/2006/table">
            <a:tbl>
              <a:tblPr firstRow="1" firstCol="1" bandRow="1">
                <a:tableStyleId>{5C22544A-7EE6-4342-B048-85BDC9FD1C3A}</a:tableStyleId>
              </a:tblPr>
              <a:tblGrid>
                <a:gridCol w="5347061">
                  <a:extLst>
                    <a:ext uri="{9D8B030D-6E8A-4147-A177-3AD203B41FA5}">
                      <a16:colId xmlns:a16="http://schemas.microsoft.com/office/drawing/2014/main" val="2775365372"/>
                    </a:ext>
                  </a:extLst>
                </a:gridCol>
                <a:gridCol w="1445623">
                  <a:extLst>
                    <a:ext uri="{9D8B030D-6E8A-4147-A177-3AD203B41FA5}">
                      <a16:colId xmlns:a16="http://schemas.microsoft.com/office/drawing/2014/main" val="3826259720"/>
                    </a:ext>
                  </a:extLst>
                </a:gridCol>
              </a:tblGrid>
              <a:tr h="186579">
                <a:tc>
                  <a:txBody>
                    <a:bodyPr/>
                    <a:lstStyle/>
                    <a:p>
                      <a:pPr marL="0" marR="0">
                        <a:lnSpc>
                          <a:spcPct val="107000"/>
                        </a:lnSpc>
                        <a:spcBef>
                          <a:spcPts val="0"/>
                        </a:spcBef>
                        <a:spcAft>
                          <a:spcPts val="300"/>
                        </a:spcAft>
                      </a:pP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114177682"/>
                  </a:ext>
                </a:extLst>
              </a:tr>
              <a:tr h="262720">
                <a:tc>
                  <a:txBody>
                    <a:bodyPr/>
                    <a:lstStyle/>
                    <a:p>
                      <a:pPr marL="0" marR="0">
                        <a:lnSpc>
                          <a:spcPct val="107000"/>
                        </a:lnSpc>
                        <a:spcBef>
                          <a:spcPts val="0"/>
                        </a:spcBef>
                        <a:spcAft>
                          <a:spcPts val="300"/>
                        </a:spcAft>
                      </a:pPr>
                      <a:r>
                        <a:rPr lang="en-US" sz="1100" dirty="0">
                          <a:effectLst/>
                        </a:rPr>
                        <a:t>Employment Status of Head of Household</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691997290"/>
                  </a:ext>
                </a:extLst>
              </a:tr>
              <a:tr h="209868">
                <a:tc>
                  <a:txBody>
                    <a:bodyPr/>
                    <a:lstStyle/>
                    <a:p>
                      <a:pPr marL="0" marR="0">
                        <a:lnSpc>
                          <a:spcPct val="107000"/>
                        </a:lnSpc>
                        <a:spcBef>
                          <a:spcPts val="0"/>
                        </a:spcBef>
                        <a:spcAft>
                          <a:spcPts val="300"/>
                        </a:spcAft>
                      </a:pPr>
                      <a:r>
                        <a:rPr lang="en-US" sz="1100" dirty="0">
                          <a:effectLst/>
                        </a:rPr>
                        <a:t>--Families with an employed head</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683629360"/>
                  </a:ext>
                </a:extLst>
              </a:tr>
              <a:tr h="227411">
                <a:tc>
                  <a:txBody>
                    <a:bodyPr/>
                    <a:lstStyle/>
                    <a:p>
                      <a:pPr marL="0" marR="0">
                        <a:lnSpc>
                          <a:spcPct val="107000"/>
                        </a:lnSpc>
                        <a:spcBef>
                          <a:spcPts val="0"/>
                        </a:spcBef>
                        <a:spcAft>
                          <a:spcPts val="300"/>
                        </a:spcAft>
                      </a:pPr>
                      <a:r>
                        <a:rPr lang="en-US" sz="1100" dirty="0">
                          <a:effectLst/>
                        </a:rPr>
                        <a:t>--Families whose head is unemployed</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987518651"/>
                  </a:ext>
                </a:extLst>
              </a:tr>
              <a:tr h="186579">
                <a:tc>
                  <a:txBody>
                    <a:bodyPr/>
                    <a:lstStyle/>
                    <a:p>
                      <a:pPr marL="0" marR="0">
                        <a:lnSpc>
                          <a:spcPct val="107000"/>
                        </a:lnSpc>
                        <a:spcBef>
                          <a:spcPts val="0"/>
                        </a:spcBef>
                        <a:spcAft>
                          <a:spcPts val="300"/>
                        </a:spcAft>
                      </a:pPr>
                      <a:r>
                        <a:rPr lang="en-US" sz="1100" dirty="0">
                          <a:effectLst/>
                        </a:rPr>
                        <a:t>Employment Status of All family members</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827655342"/>
                  </a:ext>
                </a:extLst>
              </a:tr>
              <a:tr h="227411">
                <a:tc>
                  <a:txBody>
                    <a:bodyPr/>
                    <a:lstStyle/>
                    <a:p>
                      <a:pPr marL="0" marR="0">
                        <a:lnSpc>
                          <a:spcPct val="107000"/>
                        </a:lnSpc>
                        <a:spcBef>
                          <a:spcPts val="0"/>
                        </a:spcBef>
                        <a:spcAft>
                          <a:spcPts val="300"/>
                        </a:spcAft>
                      </a:pPr>
                      <a:r>
                        <a:rPr lang="en-US" sz="1100">
                          <a:effectLst/>
                        </a:rPr>
                        <a:t>--Families with any member that is employed</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63785025"/>
                  </a:ext>
                </a:extLst>
              </a:tr>
              <a:tr h="227411">
                <a:tc>
                  <a:txBody>
                    <a:bodyPr/>
                    <a:lstStyle/>
                    <a:p>
                      <a:pPr marL="0" marR="0">
                        <a:lnSpc>
                          <a:spcPct val="107000"/>
                        </a:lnSpc>
                        <a:spcBef>
                          <a:spcPts val="0"/>
                        </a:spcBef>
                        <a:spcAft>
                          <a:spcPts val="300"/>
                        </a:spcAft>
                      </a:pPr>
                      <a:r>
                        <a:rPr lang="en-US" sz="1100">
                          <a:effectLst/>
                        </a:rPr>
                        <a:t>--Families with no employed member</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dirty="0">
                          <a:effectLst/>
                        </a:rPr>
                        <a:t>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45381038"/>
                  </a:ext>
                </a:extLst>
              </a:tr>
            </a:tbl>
          </a:graphicData>
        </a:graphic>
      </p:graphicFrame>
      <p:graphicFrame>
        <p:nvGraphicFramePr>
          <p:cNvPr id="6" name="Table 5"/>
          <p:cNvGraphicFramePr>
            <a:graphicFrameLocks noGrp="1"/>
          </p:cNvGraphicFramePr>
          <p:nvPr>
            <p:extLst>
              <p:ext uri="{D42A27DB-BD31-4B8C-83A1-F6EECF244321}">
                <p14:modId xmlns:p14="http://schemas.microsoft.com/office/powerpoint/2010/main" val="1804292594"/>
              </p:ext>
            </p:extLst>
          </p:nvPr>
        </p:nvGraphicFramePr>
        <p:xfrm>
          <a:off x="1741716" y="5154293"/>
          <a:ext cx="6792684" cy="1733684"/>
        </p:xfrm>
        <a:graphic>
          <a:graphicData uri="http://schemas.openxmlformats.org/drawingml/2006/table">
            <a:tbl>
              <a:tblPr firstRow="1" firstCol="1" bandRow="1">
                <a:tableStyleId>{5C22544A-7EE6-4342-B048-85BDC9FD1C3A}</a:tableStyleId>
              </a:tblPr>
              <a:tblGrid>
                <a:gridCol w="5335461">
                  <a:extLst>
                    <a:ext uri="{9D8B030D-6E8A-4147-A177-3AD203B41FA5}">
                      <a16:colId xmlns:a16="http://schemas.microsoft.com/office/drawing/2014/main" val="4219792379"/>
                    </a:ext>
                  </a:extLst>
                </a:gridCol>
                <a:gridCol w="1457223">
                  <a:extLst>
                    <a:ext uri="{9D8B030D-6E8A-4147-A177-3AD203B41FA5}">
                      <a16:colId xmlns:a16="http://schemas.microsoft.com/office/drawing/2014/main" val="3426022909"/>
                    </a:ext>
                  </a:extLst>
                </a:gridCol>
              </a:tblGrid>
              <a:tr h="79558">
                <a:tc>
                  <a:txBody>
                    <a:bodyPr/>
                    <a:lstStyle/>
                    <a:p>
                      <a:pPr marL="0" marR="0">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Percent</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550560206"/>
                  </a:ext>
                </a:extLst>
              </a:tr>
              <a:tr h="194287">
                <a:tc>
                  <a:txBody>
                    <a:bodyPr/>
                    <a:lstStyle/>
                    <a:p>
                      <a:pPr marL="0" marR="0">
                        <a:lnSpc>
                          <a:spcPct val="107000"/>
                        </a:lnSpc>
                        <a:spcBef>
                          <a:spcPts val="0"/>
                        </a:spcBef>
                        <a:spcAft>
                          <a:spcPts val="300"/>
                        </a:spcAft>
                      </a:pPr>
                      <a:r>
                        <a:rPr lang="en-US" sz="1100">
                          <a:effectLst/>
                        </a:rPr>
                        <a:t>Annual household earnings &lt;$5,000 per year</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64346665"/>
                  </a:ext>
                </a:extLst>
              </a:tr>
              <a:tr h="194287">
                <a:tc>
                  <a:txBody>
                    <a:bodyPr/>
                    <a:lstStyle/>
                    <a:p>
                      <a:pPr marL="0" marR="0">
                        <a:lnSpc>
                          <a:spcPct val="107000"/>
                        </a:lnSpc>
                        <a:spcBef>
                          <a:spcPts val="0"/>
                        </a:spcBef>
                        <a:spcAft>
                          <a:spcPts val="300"/>
                        </a:spcAft>
                      </a:pPr>
                      <a:r>
                        <a:rPr lang="en-US" sz="1100">
                          <a:effectLst/>
                        </a:rPr>
                        <a:t>Annual household earnings between $5,000 and $9,999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728860752"/>
                  </a:ext>
                </a:extLst>
              </a:tr>
              <a:tr h="194287">
                <a:tc>
                  <a:txBody>
                    <a:bodyPr/>
                    <a:lstStyle/>
                    <a:p>
                      <a:pPr marL="0" marR="0">
                        <a:lnSpc>
                          <a:spcPct val="107000"/>
                        </a:lnSpc>
                        <a:spcBef>
                          <a:spcPts val="0"/>
                        </a:spcBef>
                        <a:spcAft>
                          <a:spcPts val="300"/>
                        </a:spcAft>
                      </a:pPr>
                      <a:r>
                        <a:rPr lang="en-US" sz="1100">
                          <a:effectLst/>
                        </a:rPr>
                        <a:t>Annual household earnings between $10,000 and $14,999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4249081503"/>
                  </a:ext>
                </a:extLst>
              </a:tr>
              <a:tr h="194287">
                <a:tc>
                  <a:txBody>
                    <a:bodyPr/>
                    <a:lstStyle/>
                    <a:p>
                      <a:pPr marL="0" marR="0">
                        <a:lnSpc>
                          <a:spcPct val="107000"/>
                        </a:lnSpc>
                        <a:spcBef>
                          <a:spcPts val="0"/>
                        </a:spcBef>
                        <a:spcAft>
                          <a:spcPts val="300"/>
                        </a:spcAft>
                      </a:pPr>
                      <a:r>
                        <a:rPr lang="en-US" sz="1100">
                          <a:effectLst/>
                        </a:rPr>
                        <a:t>Annual household earnings between $15,000 and $19,999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4039116711"/>
                  </a:ext>
                </a:extLst>
              </a:tr>
              <a:tr h="194287">
                <a:tc>
                  <a:txBody>
                    <a:bodyPr/>
                    <a:lstStyle/>
                    <a:p>
                      <a:pPr marL="0" marR="0">
                        <a:lnSpc>
                          <a:spcPct val="107000"/>
                        </a:lnSpc>
                        <a:spcBef>
                          <a:spcPts val="0"/>
                        </a:spcBef>
                        <a:spcAft>
                          <a:spcPts val="300"/>
                        </a:spcAft>
                      </a:pPr>
                      <a:r>
                        <a:rPr lang="en-US" sz="1100">
                          <a:effectLst/>
                        </a:rPr>
                        <a:t>Annual household earnings between $20,000 and $24,999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829084968"/>
                  </a:ext>
                </a:extLst>
              </a:tr>
              <a:tr h="194287">
                <a:tc>
                  <a:txBody>
                    <a:bodyPr/>
                    <a:lstStyle/>
                    <a:p>
                      <a:pPr marL="0" marR="0">
                        <a:lnSpc>
                          <a:spcPct val="107000"/>
                        </a:lnSpc>
                        <a:spcBef>
                          <a:spcPts val="0"/>
                        </a:spcBef>
                        <a:spcAft>
                          <a:spcPts val="300"/>
                        </a:spcAft>
                      </a:pPr>
                      <a:r>
                        <a:rPr lang="en-US" sz="1100">
                          <a:effectLst/>
                        </a:rPr>
                        <a:t>Annual household earnings between $25,000 and $29,999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495371739"/>
                  </a:ext>
                </a:extLst>
              </a:tr>
              <a:tr h="194287">
                <a:tc>
                  <a:txBody>
                    <a:bodyPr/>
                    <a:lstStyle/>
                    <a:p>
                      <a:pPr marL="0" marR="0">
                        <a:lnSpc>
                          <a:spcPct val="107000"/>
                        </a:lnSpc>
                        <a:spcBef>
                          <a:spcPts val="0"/>
                        </a:spcBef>
                        <a:spcAft>
                          <a:spcPts val="300"/>
                        </a:spcAft>
                      </a:pPr>
                      <a:r>
                        <a:rPr lang="en-US" sz="1100">
                          <a:effectLst/>
                        </a:rPr>
                        <a:t>Annual household earnings between $30,000 and $34,999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612215842"/>
                  </a:ext>
                </a:extLst>
              </a:tr>
              <a:tr h="194287">
                <a:tc>
                  <a:txBody>
                    <a:bodyPr/>
                    <a:lstStyle/>
                    <a:p>
                      <a:pPr marL="0" marR="0">
                        <a:lnSpc>
                          <a:spcPct val="107000"/>
                        </a:lnSpc>
                        <a:spcBef>
                          <a:spcPts val="0"/>
                        </a:spcBef>
                        <a:spcAft>
                          <a:spcPts val="300"/>
                        </a:spcAft>
                      </a:pPr>
                      <a:r>
                        <a:rPr lang="en-US" sz="1100">
                          <a:effectLst/>
                        </a:rPr>
                        <a:t>Annual household earnings of $35,000 or higher</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dirty="0">
                          <a:effectLst/>
                        </a:rPr>
                        <a:t>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4269329292"/>
                  </a:ext>
                </a:extLst>
              </a:tr>
            </a:tbl>
          </a:graphicData>
        </a:graphic>
      </p:graphicFrame>
    </p:spTree>
    <p:extLst>
      <p:ext uri="{BB962C8B-B14F-4D97-AF65-F5344CB8AC3E}">
        <p14:creationId xmlns:p14="http://schemas.microsoft.com/office/powerpoint/2010/main" val="4090191586"/>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extLst>
              <p:ext uri="{D42A27DB-BD31-4B8C-83A1-F6EECF244321}">
                <p14:modId xmlns:p14="http://schemas.microsoft.com/office/powerpoint/2010/main" val="1749101664"/>
              </p:ext>
            </p:extLst>
          </p:nvPr>
        </p:nvGraphicFramePr>
        <p:xfrm>
          <a:off x="2168435" y="391887"/>
          <a:ext cx="6078582" cy="2351313"/>
        </p:xfrm>
        <a:graphic>
          <a:graphicData uri="http://schemas.openxmlformats.org/drawingml/2006/table">
            <a:tbl>
              <a:tblPr firstRow="1" firstCol="1" bandRow="1">
                <a:tableStyleId>{5C22544A-7EE6-4342-B048-85BDC9FD1C3A}</a:tableStyleId>
              </a:tblPr>
              <a:tblGrid>
                <a:gridCol w="4504619">
                  <a:extLst>
                    <a:ext uri="{9D8B030D-6E8A-4147-A177-3AD203B41FA5}">
                      <a16:colId xmlns:a16="http://schemas.microsoft.com/office/drawing/2014/main" val="1848708341"/>
                    </a:ext>
                  </a:extLst>
                </a:gridCol>
                <a:gridCol w="1573963">
                  <a:extLst>
                    <a:ext uri="{9D8B030D-6E8A-4147-A177-3AD203B41FA5}">
                      <a16:colId xmlns:a16="http://schemas.microsoft.com/office/drawing/2014/main" val="407090540"/>
                    </a:ext>
                  </a:extLst>
                </a:gridCol>
              </a:tblGrid>
              <a:tr h="300532">
                <a:tc>
                  <a:txBody>
                    <a:bodyPr/>
                    <a:lstStyle/>
                    <a:p>
                      <a:pPr marL="0" marR="0">
                        <a:lnSpc>
                          <a:spcPct val="107000"/>
                        </a:lnSpc>
                        <a:spcBef>
                          <a:spcPts val="0"/>
                        </a:spcBef>
                        <a:spcAft>
                          <a:spcPts val="300"/>
                        </a:spcAft>
                      </a:pPr>
                      <a:r>
                        <a:rPr lang="en-US" sz="1100" dirty="0">
                          <a:effectLst/>
                        </a:rPr>
                        <a:t> </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Percent</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253825573"/>
                  </a:ext>
                </a:extLst>
              </a:tr>
              <a:tr h="339490">
                <a:tc>
                  <a:txBody>
                    <a:bodyPr/>
                    <a:lstStyle/>
                    <a:p>
                      <a:pPr marL="0" marR="0">
                        <a:lnSpc>
                          <a:spcPct val="107000"/>
                        </a:lnSpc>
                        <a:spcBef>
                          <a:spcPts val="0"/>
                        </a:spcBef>
                        <a:spcAft>
                          <a:spcPts val="300"/>
                        </a:spcAft>
                      </a:pPr>
                      <a:r>
                        <a:rPr lang="en-US" sz="1100">
                          <a:effectLst/>
                        </a:rPr>
                        <a:t>Employment Status of Head of Household</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645520185"/>
                  </a:ext>
                </a:extLst>
              </a:tr>
              <a:tr h="359525">
                <a:tc>
                  <a:txBody>
                    <a:bodyPr/>
                    <a:lstStyle/>
                    <a:p>
                      <a:pPr marL="0" marR="0">
                        <a:lnSpc>
                          <a:spcPct val="107000"/>
                        </a:lnSpc>
                        <a:spcBef>
                          <a:spcPts val="0"/>
                        </a:spcBef>
                        <a:spcAft>
                          <a:spcPts val="300"/>
                        </a:spcAft>
                      </a:pPr>
                      <a:r>
                        <a:rPr lang="en-US" sz="1100">
                          <a:effectLst/>
                        </a:rPr>
                        <a:t>--Families with an employed head</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263849983"/>
                  </a:ext>
                </a:extLst>
              </a:tr>
              <a:tr h="389578">
                <a:tc>
                  <a:txBody>
                    <a:bodyPr/>
                    <a:lstStyle/>
                    <a:p>
                      <a:pPr marL="0" marR="0">
                        <a:lnSpc>
                          <a:spcPct val="107000"/>
                        </a:lnSpc>
                        <a:spcBef>
                          <a:spcPts val="0"/>
                        </a:spcBef>
                        <a:spcAft>
                          <a:spcPts val="300"/>
                        </a:spcAft>
                      </a:pPr>
                      <a:r>
                        <a:rPr lang="en-US" sz="1100">
                          <a:effectLst/>
                        </a:rPr>
                        <a:t>--Families whose head is unemployed</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887013475"/>
                  </a:ext>
                </a:extLst>
              </a:tr>
              <a:tr h="319455">
                <a:tc>
                  <a:txBody>
                    <a:bodyPr/>
                    <a:lstStyle/>
                    <a:p>
                      <a:pPr marL="0" marR="0">
                        <a:lnSpc>
                          <a:spcPct val="107000"/>
                        </a:lnSpc>
                        <a:spcBef>
                          <a:spcPts val="0"/>
                        </a:spcBef>
                        <a:spcAft>
                          <a:spcPts val="300"/>
                        </a:spcAft>
                      </a:pPr>
                      <a:r>
                        <a:rPr lang="en-US" sz="1100">
                          <a:effectLst/>
                        </a:rPr>
                        <a:t>Employment Status of All family members</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431547437"/>
                  </a:ext>
                </a:extLst>
              </a:tr>
              <a:tr h="389578">
                <a:tc>
                  <a:txBody>
                    <a:bodyPr/>
                    <a:lstStyle/>
                    <a:p>
                      <a:pPr marL="0" marR="0">
                        <a:lnSpc>
                          <a:spcPct val="107000"/>
                        </a:lnSpc>
                        <a:spcBef>
                          <a:spcPts val="0"/>
                        </a:spcBef>
                        <a:spcAft>
                          <a:spcPts val="300"/>
                        </a:spcAft>
                      </a:pPr>
                      <a:r>
                        <a:rPr lang="en-US" sz="1100">
                          <a:effectLst/>
                        </a:rPr>
                        <a:t>--Families with any member that is employed</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576633682"/>
                  </a:ext>
                </a:extLst>
              </a:tr>
              <a:tr h="253155">
                <a:tc>
                  <a:txBody>
                    <a:bodyPr/>
                    <a:lstStyle/>
                    <a:p>
                      <a:pPr marL="0" marR="0">
                        <a:lnSpc>
                          <a:spcPct val="107000"/>
                        </a:lnSpc>
                        <a:spcBef>
                          <a:spcPts val="0"/>
                        </a:spcBef>
                        <a:spcAft>
                          <a:spcPts val="300"/>
                        </a:spcAft>
                      </a:pPr>
                      <a:r>
                        <a:rPr lang="en-US" sz="1100">
                          <a:effectLst/>
                        </a:rPr>
                        <a:t>--Families with no employed member</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dirty="0">
                          <a:effectLst/>
                        </a:rPr>
                        <a:t>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554858548"/>
                  </a:ext>
                </a:extLst>
              </a:tr>
            </a:tbl>
          </a:graphicData>
        </a:graphic>
      </p:graphicFrame>
      <p:graphicFrame>
        <p:nvGraphicFramePr>
          <p:cNvPr id="10" name="Table 9"/>
          <p:cNvGraphicFramePr>
            <a:graphicFrameLocks noGrp="1"/>
          </p:cNvGraphicFramePr>
          <p:nvPr>
            <p:extLst>
              <p:ext uri="{D42A27DB-BD31-4B8C-83A1-F6EECF244321}">
                <p14:modId xmlns:p14="http://schemas.microsoft.com/office/powerpoint/2010/main" val="1635903585"/>
              </p:ext>
            </p:extLst>
          </p:nvPr>
        </p:nvGraphicFramePr>
        <p:xfrm>
          <a:off x="2232212" y="3316941"/>
          <a:ext cx="6014805" cy="2617693"/>
        </p:xfrm>
        <a:graphic>
          <a:graphicData uri="http://schemas.openxmlformats.org/drawingml/2006/table">
            <a:tbl>
              <a:tblPr firstRow="1" firstCol="1" bandRow="1">
                <a:tableStyleId>{5C22544A-7EE6-4342-B048-85BDC9FD1C3A}</a:tableStyleId>
              </a:tblPr>
              <a:tblGrid>
                <a:gridCol w="4457357">
                  <a:extLst>
                    <a:ext uri="{9D8B030D-6E8A-4147-A177-3AD203B41FA5}">
                      <a16:colId xmlns:a16="http://schemas.microsoft.com/office/drawing/2014/main" val="3520935725"/>
                    </a:ext>
                  </a:extLst>
                </a:gridCol>
                <a:gridCol w="1557448">
                  <a:extLst>
                    <a:ext uri="{9D8B030D-6E8A-4147-A177-3AD203B41FA5}">
                      <a16:colId xmlns:a16="http://schemas.microsoft.com/office/drawing/2014/main" val="750404695"/>
                    </a:ext>
                  </a:extLst>
                </a:gridCol>
              </a:tblGrid>
              <a:tr h="224293">
                <a:tc>
                  <a:txBody>
                    <a:bodyPr/>
                    <a:lstStyle/>
                    <a:p>
                      <a:pPr marL="0" marR="0">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Percent</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228234531"/>
                  </a:ext>
                </a:extLst>
              </a:tr>
              <a:tr h="299175">
                <a:tc>
                  <a:txBody>
                    <a:bodyPr/>
                    <a:lstStyle/>
                    <a:p>
                      <a:pPr marL="0" marR="0">
                        <a:lnSpc>
                          <a:spcPct val="107000"/>
                        </a:lnSpc>
                        <a:spcBef>
                          <a:spcPts val="0"/>
                        </a:spcBef>
                        <a:spcAft>
                          <a:spcPts val="300"/>
                        </a:spcAft>
                      </a:pPr>
                      <a:r>
                        <a:rPr lang="en-US" sz="1100">
                          <a:effectLst/>
                        </a:rPr>
                        <a:t>Annual household earnings &lt;$5,000 per year</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430371379"/>
                  </a:ext>
                </a:extLst>
              </a:tr>
              <a:tr h="299175">
                <a:tc>
                  <a:txBody>
                    <a:bodyPr/>
                    <a:lstStyle/>
                    <a:p>
                      <a:pPr marL="0" marR="0">
                        <a:lnSpc>
                          <a:spcPct val="107000"/>
                        </a:lnSpc>
                        <a:spcBef>
                          <a:spcPts val="0"/>
                        </a:spcBef>
                        <a:spcAft>
                          <a:spcPts val="300"/>
                        </a:spcAft>
                      </a:pPr>
                      <a:r>
                        <a:rPr lang="en-US" sz="1100">
                          <a:effectLst/>
                        </a:rPr>
                        <a:t>Annual household earnings between $5,000 and $9,999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443844947"/>
                  </a:ext>
                </a:extLst>
              </a:tr>
              <a:tr h="299175">
                <a:tc>
                  <a:txBody>
                    <a:bodyPr/>
                    <a:lstStyle/>
                    <a:p>
                      <a:pPr marL="0" marR="0">
                        <a:lnSpc>
                          <a:spcPct val="107000"/>
                        </a:lnSpc>
                        <a:spcBef>
                          <a:spcPts val="0"/>
                        </a:spcBef>
                        <a:spcAft>
                          <a:spcPts val="300"/>
                        </a:spcAft>
                      </a:pPr>
                      <a:r>
                        <a:rPr lang="en-US" sz="1100">
                          <a:effectLst/>
                        </a:rPr>
                        <a:t>Annual household earnings between $10,000 and $14,999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733310749"/>
                  </a:ext>
                </a:extLst>
              </a:tr>
              <a:tr h="299175">
                <a:tc>
                  <a:txBody>
                    <a:bodyPr/>
                    <a:lstStyle/>
                    <a:p>
                      <a:pPr marL="0" marR="0">
                        <a:lnSpc>
                          <a:spcPct val="107000"/>
                        </a:lnSpc>
                        <a:spcBef>
                          <a:spcPts val="0"/>
                        </a:spcBef>
                        <a:spcAft>
                          <a:spcPts val="300"/>
                        </a:spcAft>
                      </a:pPr>
                      <a:r>
                        <a:rPr lang="en-US" sz="1100">
                          <a:effectLst/>
                        </a:rPr>
                        <a:t>Annual household earnings between $15,000 and $19,999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8215270"/>
                  </a:ext>
                </a:extLst>
              </a:tr>
              <a:tr h="299175">
                <a:tc>
                  <a:txBody>
                    <a:bodyPr/>
                    <a:lstStyle/>
                    <a:p>
                      <a:pPr marL="0" marR="0">
                        <a:lnSpc>
                          <a:spcPct val="107000"/>
                        </a:lnSpc>
                        <a:spcBef>
                          <a:spcPts val="0"/>
                        </a:spcBef>
                        <a:spcAft>
                          <a:spcPts val="300"/>
                        </a:spcAft>
                      </a:pPr>
                      <a:r>
                        <a:rPr lang="en-US" sz="1100">
                          <a:effectLst/>
                        </a:rPr>
                        <a:t>Annual household earnings between $20,000 and $24,999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425820561"/>
                  </a:ext>
                </a:extLst>
              </a:tr>
              <a:tr h="299175">
                <a:tc>
                  <a:txBody>
                    <a:bodyPr/>
                    <a:lstStyle/>
                    <a:p>
                      <a:pPr marL="0" marR="0">
                        <a:lnSpc>
                          <a:spcPct val="107000"/>
                        </a:lnSpc>
                        <a:spcBef>
                          <a:spcPts val="0"/>
                        </a:spcBef>
                        <a:spcAft>
                          <a:spcPts val="300"/>
                        </a:spcAft>
                      </a:pPr>
                      <a:r>
                        <a:rPr lang="en-US" sz="1100">
                          <a:effectLst/>
                        </a:rPr>
                        <a:t>Annual household earnings between $25,000 and $29,999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156976365"/>
                  </a:ext>
                </a:extLst>
              </a:tr>
              <a:tr h="299175">
                <a:tc>
                  <a:txBody>
                    <a:bodyPr/>
                    <a:lstStyle/>
                    <a:p>
                      <a:pPr marL="0" marR="0">
                        <a:lnSpc>
                          <a:spcPct val="107000"/>
                        </a:lnSpc>
                        <a:spcBef>
                          <a:spcPts val="0"/>
                        </a:spcBef>
                        <a:spcAft>
                          <a:spcPts val="300"/>
                        </a:spcAft>
                      </a:pPr>
                      <a:r>
                        <a:rPr lang="en-US" sz="1100">
                          <a:effectLst/>
                        </a:rPr>
                        <a:t>Annual household earnings between $30,000 and $34,999</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916138165"/>
                  </a:ext>
                </a:extLst>
              </a:tr>
              <a:tr h="299175">
                <a:tc>
                  <a:txBody>
                    <a:bodyPr/>
                    <a:lstStyle/>
                    <a:p>
                      <a:pPr marL="0" marR="0">
                        <a:lnSpc>
                          <a:spcPct val="107000"/>
                        </a:lnSpc>
                        <a:spcBef>
                          <a:spcPts val="0"/>
                        </a:spcBef>
                        <a:spcAft>
                          <a:spcPts val="300"/>
                        </a:spcAft>
                      </a:pPr>
                      <a:r>
                        <a:rPr lang="en-US" sz="1100">
                          <a:effectLst/>
                        </a:rPr>
                        <a:t>Annual household earnings of $35,000 or higher</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dirty="0">
                          <a:effectLst/>
                        </a:rPr>
                        <a:t>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236692418"/>
                  </a:ext>
                </a:extLst>
              </a:tr>
            </a:tbl>
          </a:graphicData>
        </a:graphic>
      </p:graphicFrame>
    </p:spTree>
    <p:extLst>
      <p:ext uri="{BB962C8B-B14F-4D97-AF65-F5344CB8AC3E}">
        <p14:creationId xmlns:p14="http://schemas.microsoft.com/office/powerpoint/2010/main" val="3963864031"/>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3" name="Table 2"/>
          <p:cNvGraphicFramePr>
            <a:graphicFrameLocks noGrp="1"/>
          </p:cNvGraphicFramePr>
          <p:nvPr>
            <p:extLst>
              <p:ext uri="{D42A27DB-BD31-4B8C-83A1-F6EECF244321}">
                <p14:modId xmlns:p14="http://schemas.microsoft.com/office/powerpoint/2010/main" val="1757233003"/>
              </p:ext>
            </p:extLst>
          </p:nvPr>
        </p:nvGraphicFramePr>
        <p:xfrm>
          <a:off x="2508070" y="174170"/>
          <a:ext cx="6940730" cy="3004458"/>
        </p:xfrm>
        <a:graphic>
          <a:graphicData uri="http://schemas.openxmlformats.org/drawingml/2006/table">
            <a:tbl>
              <a:tblPr firstRow="1" firstCol="1" bandRow="1">
                <a:tableStyleId>{5C22544A-7EE6-4342-B048-85BDC9FD1C3A}</a:tableStyleId>
              </a:tblPr>
              <a:tblGrid>
                <a:gridCol w="5143526">
                  <a:extLst>
                    <a:ext uri="{9D8B030D-6E8A-4147-A177-3AD203B41FA5}">
                      <a16:colId xmlns:a16="http://schemas.microsoft.com/office/drawing/2014/main" val="2557818608"/>
                    </a:ext>
                  </a:extLst>
                </a:gridCol>
                <a:gridCol w="1797204">
                  <a:extLst>
                    <a:ext uri="{9D8B030D-6E8A-4147-A177-3AD203B41FA5}">
                      <a16:colId xmlns:a16="http://schemas.microsoft.com/office/drawing/2014/main" val="3722408840"/>
                    </a:ext>
                  </a:extLst>
                </a:gridCol>
              </a:tblGrid>
              <a:tr h="248454">
                <a:tc>
                  <a:txBody>
                    <a:bodyPr/>
                    <a:lstStyle/>
                    <a:p>
                      <a:pPr marL="0" marR="0">
                        <a:lnSpc>
                          <a:spcPct val="107000"/>
                        </a:lnSpc>
                        <a:spcBef>
                          <a:spcPts val="0"/>
                        </a:spcBef>
                        <a:spcAft>
                          <a:spcPts val="300"/>
                        </a:spcAft>
                      </a:pPr>
                      <a:r>
                        <a:rPr lang="en-US" sz="1100">
                          <a:effectLst/>
                        </a:rPr>
                        <a:t>Elderly/Disability Status of Head of Household</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455574362"/>
                  </a:ext>
                </a:extLst>
              </a:tr>
              <a:tr h="248454">
                <a:tc>
                  <a:txBody>
                    <a:bodyPr/>
                    <a:lstStyle/>
                    <a:p>
                      <a:pPr marL="0" marR="0">
                        <a:lnSpc>
                          <a:spcPct val="107000"/>
                        </a:lnSpc>
                        <a:spcBef>
                          <a:spcPts val="0"/>
                        </a:spcBef>
                        <a:spcAft>
                          <a:spcPts val="300"/>
                        </a:spcAft>
                      </a:pPr>
                      <a:r>
                        <a:rPr lang="en-US" sz="1100">
                          <a:effectLst/>
                        </a:rPr>
                        <a:t>--Head of Household is an elderly person without disabilities</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727909654"/>
                  </a:ext>
                </a:extLst>
              </a:tr>
              <a:tr h="248454">
                <a:tc>
                  <a:txBody>
                    <a:bodyPr/>
                    <a:lstStyle/>
                    <a:p>
                      <a:pPr marL="0" marR="0">
                        <a:lnSpc>
                          <a:spcPct val="107000"/>
                        </a:lnSpc>
                        <a:spcBef>
                          <a:spcPts val="0"/>
                        </a:spcBef>
                        <a:spcAft>
                          <a:spcPts val="300"/>
                        </a:spcAft>
                      </a:pPr>
                      <a:r>
                        <a:rPr lang="en-US" sz="1100">
                          <a:effectLst/>
                        </a:rPr>
                        <a:t>--Head of Household is an elderly person with disabilities</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268128629"/>
                  </a:ext>
                </a:extLst>
              </a:tr>
              <a:tr h="248454">
                <a:tc>
                  <a:txBody>
                    <a:bodyPr/>
                    <a:lstStyle/>
                    <a:p>
                      <a:pPr marL="0" marR="0">
                        <a:lnSpc>
                          <a:spcPct val="107000"/>
                        </a:lnSpc>
                        <a:spcBef>
                          <a:spcPts val="0"/>
                        </a:spcBef>
                        <a:spcAft>
                          <a:spcPts val="300"/>
                        </a:spcAft>
                      </a:pPr>
                      <a:r>
                        <a:rPr lang="en-US" sz="1100">
                          <a:effectLst/>
                        </a:rPr>
                        <a:t>--Head of Household is a non-elderly person without disabilities</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209500221"/>
                  </a:ext>
                </a:extLst>
              </a:tr>
              <a:tr h="508413">
                <a:tc>
                  <a:txBody>
                    <a:bodyPr/>
                    <a:lstStyle/>
                    <a:p>
                      <a:pPr marL="0" marR="0">
                        <a:lnSpc>
                          <a:spcPct val="107000"/>
                        </a:lnSpc>
                        <a:spcBef>
                          <a:spcPts val="0"/>
                        </a:spcBef>
                        <a:spcAft>
                          <a:spcPts val="300"/>
                        </a:spcAft>
                      </a:pPr>
                      <a:r>
                        <a:rPr lang="en-US" sz="1100">
                          <a:effectLst/>
                        </a:rPr>
                        <a:t>--Head of Household is neither an elderly person nor a person with disabilities</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812288196"/>
                  </a:ext>
                </a:extLst>
              </a:tr>
              <a:tr h="248454">
                <a:tc>
                  <a:txBody>
                    <a:bodyPr/>
                    <a:lstStyle/>
                    <a:p>
                      <a:pPr marL="0" marR="0">
                        <a:lnSpc>
                          <a:spcPct val="107000"/>
                        </a:lnSpc>
                        <a:spcBef>
                          <a:spcPts val="0"/>
                        </a:spcBef>
                        <a:spcAft>
                          <a:spcPts val="300"/>
                        </a:spcAft>
                      </a:pPr>
                      <a:r>
                        <a:rPr lang="en-US" sz="1100">
                          <a:effectLst/>
                        </a:rPr>
                        <a:t>Elderly/Disability Status of All Household members</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503331619"/>
                  </a:ext>
                </a:extLst>
              </a:tr>
              <a:tr h="248454">
                <a:tc>
                  <a:txBody>
                    <a:bodyPr/>
                    <a:lstStyle/>
                    <a:p>
                      <a:pPr marL="0" marR="0">
                        <a:lnSpc>
                          <a:spcPct val="107000"/>
                        </a:lnSpc>
                        <a:spcBef>
                          <a:spcPts val="0"/>
                        </a:spcBef>
                        <a:spcAft>
                          <a:spcPts val="300"/>
                        </a:spcAft>
                      </a:pPr>
                      <a:r>
                        <a:rPr lang="en-US" sz="1100">
                          <a:effectLst/>
                        </a:rPr>
                        <a:t>--Household includes an elderly person without disabilities</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340325982"/>
                  </a:ext>
                </a:extLst>
              </a:tr>
              <a:tr h="248454">
                <a:tc>
                  <a:txBody>
                    <a:bodyPr/>
                    <a:lstStyle/>
                    <a:p>
                      <a:pPr marL="0" marR="0">
                        <a:lnSpc>
                          <a:spcPct val="107000"/>
                        </a:lnSpc>
                        <a:spcBef>
                          <a:spcPts val="0"/>
                        </a:spcBef>
                        <a:spcAft>
                          <a:spcPts val="300"/>
                        </a:spcAft>
                      </a:pPr>
                      <a:r>
                        <a:rPr lang="en-US" sz="1100">
                          <a:effectLst/>
                        </a:rPr>
                        <a:t>--Household includes an elderly person with disabilities</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300"/>
                        </a:spcAft>
                        <a:tabLst>
                          <a:tab pos="463550" algn="l"/>
                          <a:tab pos="637540" algn="ctr"/>
                        </a:tabLst>
                      </a:pPr>
                      <a:r>
                        <a:rPr lang="en-US" sz="1100" dirty="0">
                          <a:effectLst/>
                        </a:rPr>
                        <a:t>	</a:t>
                      </a:r>
                      <a:r>
                        <a:rPr lang="en-US" sz="1100" dirty="0" smtClean="0">
                          <a:effectLst/>
                        </a:rPr>
                        <a:t>      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350180988"/>
                  </a:ext>
                </a:extLst>
              </a:tr>
              <a:tr h="248454">
                <a:tc>
                  <a:txBody>
                    <a:bodyPr/>
                    <a:lstStyle/>
                    <a:p>
                      <a:pPr marL="0" marR="0">
                        <a:lnSpc>
                          <a:spcPct val="107000"/>
                        </a:lnSpc>
                        <a:spcBef>
                          <a:spcPts val="0"/>
                        </a:spcBef>
                        <a:spcAft>
                          <a:spcPts val="300"/>
                        </a:spcAft>
                      </a:pPr>
                      <a:r>
                        <a:rPr lang="en-US" sz="1100">
                          <a:effectLst/>
                        </a:rPr>
                        <a:t>--Household includes a non-elderly person with disabilities</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300"/>
                        </a:spcAft>
                      </a:pPr>
                      <a:r>
                        <a:rPr lang="en-US" sz="1100" dirty="0">
                          <a:effectLst/>
                        </a:rPr>
                        <a:t>              </a:t>
                      </a:r>
                      <a:r>
                        <a:rPr lang="en-US" sz="1100" dirty="0" smtClean="0">
                          <a:effectLst/>
                        </a:rPr>
                        <a:t>       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836804721"/>
                  </a:ext>
                </a:extLst>
              </a:tr>
              <a:tr h="508413">
                <a:tc>
                  <a:txBody>
                    <a:bodyPr/>
                    <a:lstStyle/>
                    <a:p>
                      <a:pPr marL="0" marR="0">
                        <a:lnSpc>
                          <a:spcPct val="107000"/>
                        </a:lnSpc>
                        <a:spcBef>
                          <a:spcPts val="0"/>
                        </a:spcBef>
                        <a:spcAft>
                          <a:spcPts val="300"/>
                        </a:spcAft>
                      </a:pPr>
                      <a:r>
                        <a:rPr lang="en-US" sz="1100">
                          <a:effectLst/>
                        </a:rPr>
                        <a:t>--Household includes no elderly persons or persons with disabilities</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nSpc>
                          <a:spcPct val="107000"/>
                        </a:lnSpc>
                        <a:spcBef>
                          <a:spcPts val="0"/>
                        </a:spcBef>
                        <a:spcAft>
                          <a:spcPts val="300"/>
                        </a:spcAft>
                      </a:pPr>
                      <a:r>
                        <a:rPr lang="en-US" sz="1100" dirty="0">
                          <a:effectLst/>
                        </a:rPr>
                        <a:t>              </a:t>
                      </a:r>
                      <a:r>
                        <a:rPr lang="en-US" sz="1100" dirty="0" smtClean="0">
                          <a:effectLst/>
                        </a:rPr>
                        <a:t>       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703507566"/>
                  </a:ext>
                </a:extLst>
              </a:tr>
            </a:tbl>
          </a:graphicData>
        </a:graphic>
      </p:graphicFrame>
      <p:graphicFrame>
        <p:nvGraphicFramePr>
          <p:cNvPr id="4" name="Table 3"/>
          <p:cNvGraphicFramePr>
            <a:graphicFrameLocks noGrp="1"/>
          </p:cNvGraphicFramePr>
          <p:nvPr>
            <p:extLst>
              <p:ext uri="{D42A27DB-BD31-4B8C-83A1-F6EECF244321}">
                <p14:modId xmlns:p14="http://schemas.microsoft.com/office/powerpoint/2010/main" val="4158100444"/>
              </p:ext>
            </p:extLst>
          </p:nvPr>
        </p:nvGraphicFramePr>
        <p:xfrm>
          <a:off x="2508070" y="3844471"/>
          <a:ext cx="6940731" cy="1812256"/>
        </p:xfrm>
        <a:graphic>
          <a:graphicData uri="http://schemas.openxmlformats.org/drawingml/2006/table">
            <a:tbl>
              <a:tblPr firstRow="1" firstCol="1" bandRow="1">
                <a:tableStyleId>{5C22544A-7EE6-4342-B048-85BDC9FD1C3A}</a:tableStyleId>
              </a:tblPr>
              <a:tblGrid>
                <a:gridCol w="3203129">
                  <a:extLst>
                    <a:ext uri="{9D8B030D-6E8A-4147-A177-3AD203B41FA5}">
                      <a16:colId xmlns:a16="http://schemas.microsoft.com/office/drawing/2014/main" val="225598548"/>
                    </a:ext>
                  </a:extLst>
                </a:gridCol>
                <a:gridCol w="1937466">
                  <a:extLst>
                    <a:ext uri="{9D8B030D-6E8A-4147-A177-3AD203B41FA5}">
                      <a16:colId xmlns:a16="http://schemas.microsoft.com/office/drawing/2014/main" val="4183359358"/>
                    </a:ext>
                  </a:extLst>
                </a:gridCol>
                <a:gridCol w="1800136">
                  <a:extLst>
                    <a:ext uri="{9D8B030D-6E8A-4147-A177-3AD203B41FA5}">
                      <a16:colId xmlns:a16="http://schemas.microsoft.com/office/drawing/2014/main" val="3150611102"/>
                    </a:ext>
                  </a:extLst>
                </a:gridCol>
              </a:tblGrid>
              <a:tr h="226532">
                <a:tc>
                  <a:txBody>
                    <a:bodyPr/>
                    <a:lstStyle/>
                    <a:p>
                      <a:pPr marL="0" marR="0">
                        <a:lnSpc>
                          <a:spcPct val="107000"/>
                        </a:lnSpc>
                        <a:spcBef>
                          <a:spcPts val="0"/>
                        </a:spcBef>
                        <a:spcAft>
                          <a:spcPts val="300"/>
                        </a:spcAft>
                      </a:pPr>
                      <a:r>
                        <a:rPr lang="en-US" sz="1100">
                          <a:effectLst/>
                        </a:rPr>
                        <a:t>Race</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Non-Hispanic</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Hispanic</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138176008"/>
                  </a:ext>
                </a:extLst>
              </a:tr>
              <a:tr h="226532">
                <a:tc>
                  <a:txBody>
                    <a:bodyPr/>
                    <a:lstStyle/>
                    <a:p>
                      <a:pPr marL="0" marR="0">
                        <a:lnSpc>
                          <a:spcPct val="107000"/>
                        </a:lnSpc>
                        <a:spcBef>
                          <a:spcPts val="0"/>
                        </a:spcBef>
                        <a:spcAft>
                          <a:spcPts val="300"/>
                        </a:spcAft>
                      </a:pPr>
                      <a:r>
                        <a:rPr lang="en-US" sz="1100">
                          <a:effectLst/>
                        </a:rPr>
                        <a:t>White                                                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4214242685"/>
                  </a:ext>
                </a:extLst>
              </a:tr>
              <a:tr h="226532">
                <a:tc>
                  <a:txBody>
                    <a:bodyPr/>
                    <a:lstStyle/>
                    <a:p>
                      <a:pPr marL="0" marR="0">
                        <a:lnSpc>
                          <a:spcPct val="107000"/>
                        </a:lnSpc>
                        <a:spcBef>
                          <a:spcPts val="0"/>
                        </a:spcBef>
                        <a:spcAft>
                          <a:spcPts val="300"/>
                        </a:spcAft>
                      </a:pPr>
                      <a:r>
                        <a:rPr lang="en-US" sz="1100">
                          <a:effectLst/>
                        </a:rPr>
                        <a:t>Black or African-American              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777481818"/>
                  </a:ext>
                </a:extLst>
              </a:tr>
              <a:tr h="226532">
                <a:tc>
                  <a:txBody>
                    <a:bodyPr/>
                    <a:lstStyle/>
                    <a:p>
                      <a:pPr marL="0" marR="0">
                        <a:lnSpc>
                          <a:spcPct val="107000"/>
                        </a:lnSpc>
                        <a:spcBef>
                          <a:spcPts val="0"/>
                        </a:spcBef>
                        <a:spcAft>
                          <a:spcPts val="300"/>
                        </a:spcAft>
                      </a:pPr>
                      <a:r>
                        <a:rPr lang="en-US" sz="1100">
                          <a:effectLst/>
                        </a:rPr>
                        <a:t>American Indian or Alaska Native   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462049614"/>
                  </a:ext>
                </a:extLst>
              </a:tr>
              <a:tr h="226532">
                <a:tc>
                  <a:txBody>
                    <a:bodyPr/>
                    <a:lstStyle/>
                    <a:p>
                      <a:pPr marL="0" marR="0">
                        <a:lnSpc>
                          <a:spcPct val="107000"/>
                        </a:lnSpc>
                        <a:spcBef>
                          <a:spcPts val="0"/>
                        </a:spcBef>
                        <a:spcAft>
                          <a:spcPts val="300"/>
                        </a:spcAft>
                      </a:pPr>
                      <a:r>
                        <a:rPr lang="en-US" sz="1100">
                          <a:effectLst/>
                        </a:rPr>
                        <a:t>Asian                                                 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 </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216530961"/>
                  </a:ext>
                </a:extLst>
              </a:tr>
              <a:tr h="453064">
                <a:tc>
                  <a:txBody>
                    <a:bodyPr/>
                    <a:lstStyle/>
                    <a:p>
                      <a:pPr marL="0" marR="0">
                        <a:lnSpc>
                          <a:spcPct val="107000"/>
                        </a:lnSpc>
                        <a:spcBef>
                          <a:spcPts val="0"/>
                        </a:spcBef>
                        <a:spcAft>
                          <a:spcPts val="300"/>
                        </a:spcAft>
                      </a:pPr>
                      <a:r>
                        <a:rPr lang="en-US" sz="1100">
                          <a:effectLst/>
                        </a:rPr>
                        <a:t>Native Hawaiian or other </a:t>
                      </a:r>
                      <a:br>
                        <a:rPr lang="en-US" sz="1100">
                          <a:effectLst/>
                        </a:rPr>
                      </a:br>
                      <a:r>
                        <a:rPr lang="en-US" sz="1100">
                          <a:effectLst/>
                        </a:rPr>
                        <a:t>Pacific Islander                                  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3525463782"/>
                  </a:ext>
                </a:extLst>
              </a:tr>
              <a:tr h="226532">
                <a:tc>
                  <a:txBody>
                    <a:bodyPr/>
                    <a:lstStyle/>
                    <a:p>
                      <a:pPr marL="0" marR="0">
                        <a:lnSpc>
                          <a:spcPct val="107000"/>
                        </a:lnSpc>
                        <a:spcBef>
                          <a:spcPts val="0"/>
                        </a:spcBef>
                        <a:spcAft>
                          <a:spcPts val="300"/>
                        </a:spcAft>
                      </a:pPr>
                      <a:r>
                        <a:rPr lang="en-US" sz="1100">
                          <a:effectLst/>
                        </a:rPr>
                        <a:t>Other Race                                         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a:effectLst/>
                        </a:rPr>
                        <a:t>___%</a:t>
                      </a:r>
                      <a:endParaRPr lang="en-US" sz="110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tc>
                  <a:txBody>
                    <a:bodyPr/>
                    <a:lstStyle/>
                    <a:p>
                      <a:pPr marL="0" marR="0" algn="ctr">
                        <a:lnSpc>
                          <a:spcPct val="107000"/>
                        </a:lnSpc>
                        <a:spcBef>
                          <a:spcPts val="0"/>
                        </a:spcBef>
                        <a:spcAft>
                          <a:spcPts val="300"/>
                        </a:spcAft>
                      </a:pPr>
                      <a:r>
                        <a:rPr lang="en-US" sz="1100" dirty="0">
                          <a:effectLst/>
                        </a:rPr>
                        <a:t>___%</a:t>
                      </a:r>
                      <a:endParaRPr lang="en-US" sz="1100" dirty="0">
                        <a:effectLst/>
                        <a:latin typeface="Calibri" panose="020F0502020204030204" pitchFamily="34" charset="0"/>
                        <a:ea typeface="Calibri" panose="020F0502020204030204" pitchFamily="34" charset="0"/>
                        <a:cs typeface="Arial" panose="020B0604020202020204" pitchFamily="34" charset="0"/>
                      </a:endParaRPr>
                    </a:p>
                  </a:txBody>
                  <a:tcPr marL="68580" marR="68580" marT="0" marB="0"/>
                </a:tc>
                <a:extLst>
                  <a:ext uri="{0D108BD9-81ED-4DB2-BD59-A6C34878D82A}">
                    <a16:rowId xmlns:a16="http://schemas.microsoft.com/office/drawing/2014/main" val="2208408141"/>
                  </a:ext>
                </a:extLst>
              </a:tr>
            </a:tbl>
          </a:graphicData>
        </a:graphic>
      </p:graphicFrame>
      <p:sp>
        <p:nvSpPr>
          <p:cNvPr id="5" name="Rectangle 1"/>
          <p:cNvSpPr>
            <a:spLocks noChangeArrowheads="1"/>
          </p:cNvSpPr>
          <p:nvPr/>
        </p:nvSpPr>
        <p:spPr bwMode="auto">
          <a:xfrm>
            <a:off x="3127374" y="3282950"/>
            <a:ext cx="12444319"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endParaRPr lang="en-US"/>
          </a:p>
        </p:txBody>
      </p:sp>
    </p:spTree>
    <p:extLst>
      <p:ext uri="{BB962C8B-B14F-4D97-AF65-F5344CB8AC3E}">
        <p14:creationId xmlns:p14="http://schemas.microsoft.com/office/powerpoint/2010/main" val="2102353584"/>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4294967295"/>
          </p:nvPr>
        </p:nvSpPr>
        <p:spPr>
          <a:xfrm>
            <a:off x="378691" y="287383"/>
            <a:ext cx="10925035" cy="5889580"/>
          </a:xfrm>
        </p:spPr>
        <p:txBody>
          <a:bodyPr>
            <a:normAutofit lnSpcReduction="10000"/>
          </a:bodyPr>
          <a:lstStyle/>
          <a:p>
            <a:pPr marL="0" indent="0">
              <a:buNone/>
            </a:pPr>
            <a:r>
              <a:rPr lang="en-US" b="1" dirty="0" smtClean="0"/>
              <a:t>III.    Program Size and Characteristics</a:t>
            </a:r>
          </a:p>
          <a:p>
            <a:pPr marL="0" indent="0">
              <a:buNone/>
            </a:pPr>
            <a:r>
              <a:rPr lang="en-US" b="1" dirty="0" smtClean="0"/>
              <a:t>III.A--Family Demographics  (</a:t>
            </a:r>
            <a:r>
              <a:rPr lang="en-US" dirty="0" smtClean="0"/>
              <a:t>These </a:t>
            </a:r>
            <a:r>
              <a:rPr lang="en-US" dirty="0"/>
              <a:t>tables describe the demographics of the population expected to be served by [organization]’s Action </a:t>
            </a:r>
            <a:r>
              <a:rPr lang="en-US" dirty="0" smtClean="0"/>
              <a:t>Plan)</a:t>
            </a:r>
          </a:p>
          <a:p>
            <a:pPr marL="0" indent="0">
              <a:buNone/>
            </a:pPr>
            <a:endParaRPr lang="en-US" sz="1600" dirty="0" smtClean="0"/>
          </a:p>
          <a:p>
            <a:pPr lvl="1"/>
            <a:r>
              <a:rPr lang="en-US" dirty="0" smtClean="0"/>
              <a:t>The FSS program will serve the following housing assistance programs </a:t>
            </a:r>
            <a:r>
              <a:rPr lang="en-US" i="1" dirty="0" smtClean="0"/>
              <a:t>[check all that apply, and specify details as needed]</a:t>
            </a:r>
            <a:r>
              <a:rPr lang="en-US" dirty="0" smtClean="0"/>
              <a:t>:</a:t>
            </a:r>
          </a:p>
          <a:p>
            <a:pPr lvl="1"/>
            <a:r>
              <a:rPr lang="en-US" dirty="0" smtClean="0"/>
              <a:t>☐ </a:t>
            </a:r>
            <a:r>
              <a:rPr lang="en-US" dirty="0"/>
              <a:t>Public Housing, </a:t>
            </a:r>
          </a:p>
          <a:p>
            <a:pPr lvl="1"/>
            <a:r>
              <a:rPr lang="en-US" dirty="0"/>
              <a:t>☐ Housing Choice Vouchers (HCV): Tenant-Based Vouchers </a:t>
            </a:r>
          </a:p>
          <a:p>
            <a:pPr lvl="1"/>
            <a:r>
              <a:rPr lang="en-US" dirty="0"/>
              <a:t>☐ Housing Choice Vouchers (HCV): Project-Based Vouchers (PBV)</a:t>
            </a:r>
          </a:p>
          <a:p>
            <a:pPr lvl="1"/>
            <a:r>
              <a:rPr lang="en-US" dirty="0"/>
              <a:t>☐ Housing Choice Vouchers (HCV): HCV Homeownership</a:t>
            </a:r>
          </a:p>
          <a:p>
            <a:pPr lvl="1"/>
            <a:r>
              <a:rPr lang="en-US" dirty="0"/>
              <a:t>☐ Housing Choice Vouchers (HCV): Other special purpose vouchers </a:t>
            </a:r>
            <a:r>
              <a:rPr lang="en-US" i="1" dirty="0"/>
              <a:t>(e.g. FUP, FUP-Y, FYI, VASH, EHV, etc.)</a:t>
            </a:r>
            <a:r>
              <a:rPr lang="en-US" dirty="0"/>
              <a:t>  (</a:t>
            </a:r>
            <a:r>
              <a:rPr lang="en-US" i="1" dirty="0"/>
              <a:t>Specify</a:t>
            </a:r>
            <a:r>
              <a:rPr lang="en-US" dirty="0"/>
              <a:t>:________________________________________)</a:t>
            </a:r>
          </a:p>
          <a:p>
            <a:pPr lvl="1"/>
            <a:r>
              <a:rPr lang="en-US" dirty="0"/>
              <a:t>☐ Section 8 Moderate Rehabilitation</a:t>
            </a:r>
          </a:p>
          <a:p>
            <a:pPr lvl="1"/>
            <a:r>
              <a:rPr lang="en-US" dirty="0"/>
              <a:t>☐ Project-Based Rental Assistance (PBRA) </a:t>
            </a:r>
          </a:p>
          <a:p>
            <a:pPr lvl="1"/>
            <a:r>
              <a:rPr lang="en-US" dirty="0"/>
              <a:t>☐ Other Program (</a:t>
            </a:r>
            <a:r>
              <a:rPr lang="en-US" i="1" dirty="0"/>
              <a:t>Specify:</a:t>
            </a:r>
            <a:r>
              <a:rPr lang="en-US" dirty="0"/>
              <a:t>_____________________________)</a:t>
            </a:r>
          </a:p>
          <a:p>
            <a:endParaRPr lang="en-US" dirty="0"/>
          </a:p>
          <a:p>
            <a:endParaRPr lang="en-US" dirty="0"/>
          </a:p>
        </p:txBody>
      </p:sp>
    </p:spTree>
    <p:extLst>
      <p:ext uri="{BB962C8B-B14F-4D97-AF65-F5344CB8AC3E}">
        <p14:creationId xmlns:p14="http://schemas.microsoft.com/office/powerpoint/2010/main" val="4189114761"/>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523149"/>
          </a:xfrm>
        </p:spPr>
        <p:txBody>
          <a:bodyPr>
            <a:normAutofit fontScale="90000"/>
          </a:bodyPr>
          <a:lstStyle/>
          <a:p>
            <a:r>
              <a:rPr lang="en-US" dirty="0"/>
              <a:t> </a:t>
            </a:r>
            <a:r>
              <a:rPr lang="en-US" dirty="0" smtClean="0"/>
              <a:t>PHA operational Choices for FSS Program</a:t>
            </a:r>
            <a:endParaRPr lang="en-US" dirty="0"/>
          </a:p>
        </p:txBody>
      </p:sp>
      <p:sp>
        <p:nvSpPr>
          <p:cNvPr id="3" name="Content Placeholder 2"/>
          <p:cNvSpPr>
            <a:spLocks noGrp="1"/>
          </p:cNvSpPr>
          <p:nvPr>
            <p:ph idx="1"/>
          </p:nvPr>
        </p:nvSpPr>
        <p:spPr>
          <a:xfrm>
            <a:off x="359228" y="992778"/>
            <a:ext cx="11258006" cy="5865222"/>
          </a:xfrm>
        </p:spPr>
        <p:txBody>
          <a:bodyPr>
            <a:normAutofit fontScale="92500"/>
          </a:bodyPr>
          <a:lstStyle/>
          <a:p>
            <a:pPr marL="0" indent="0">
              <a:buNone/>
            </a:pPr>
            <a:r>
              <a:rPr lang="en-US" dirty="0" smtClean="0"/>
              <a:t>III.B: Supportive Services Needs of Families Expected to Participate: </a:t>
            </a:r>
          </a:p>
          <a:p>
            <a:pPr marL="457200" lvl="1" indent="0">
              <a:buNone/>
            </a:pPr>
            <a:r>
              <a:rPr lang="en-US" dirty="0" smtClean="0"/>
              <a:t>Select from a list and check applicable boxes for  how you selected from the list</a:t>
            </a:r>
          </a:p>
          <a:p>
            <a:pPr marL="0" indent="0">
              <a:buNone/>
            </a:pPr>
            <a:r>
              <a:rPr lang="en-US" dirty="0" smtClean="0"/>
              <a:t>III.C: Estimate of Participating Families: </a:t>
            </a:r>
            <a:r>
              <a:rPr lang="en-US" sz="2400" dirty="0"/>
              <a:t>Select from applicable list and fill in blanks based </a:t>
            </a:r>
            <a:r>
              <a:rPr lang="en-US" sz="2400" dirty="0" smtClean="0"/>
              <a:t>      on </a:t>
            </a:r>
            <a:r>
              <a:rPr lang="en-US" sz="2400" dirty="0"/>
              <a:t>current </a:t>
            </a:r>
            <a:r>
              <a:rPr lang="en-US" sz="2400" dirty="0" smtClean="0"/>
              <a:t>circumstances(pages 10 and 11 of sample plan)</a:t>
            </a:r>
            <a:endParaRPr lang="en-US" dirty="0" smtClean="0"/>
          </a:p>
          <a:p>
            <a:pPr marL="0" indent="0">
              <a:buNone/>
            </a:pPr>
            <a:r>
              <a:rPr lang="en-US" dirty="0" smtClean="0"/>
              <a:t>III.D: Other Self-Sufficiency programs: </a:t>
            </a:r>
            <a:r>
              <a:rPr lang="en-US" sz="2400" u="sng" dirty="0" smtClean="0"/>
              <a:t>Select Option 1  </a:t>
            </a:r>
            <a:r>
              <a:rPr lang="en-US" sz="2400" dirty="0" smtClean="0"/>
              <a:t>and check the other programs that may also enroll in FSS or, </a:t>
            </a:r>
            <a:r>
              <a:rPr lang="en-US" sz="2400" u="sng" dirty="0" smtClean="0"/>
              <a:t>Option 2</a:t>
            </a:r>
            <a:r>
              <a:rPr lang="en-US" sz="2400" dirty="0" smtClean="0"/>
              <a:t> no enrollment from other Self-Sufficiency  programs</a:t>
            </a:r>
          </a:p>
          <a:p>
            <a:pPr marL="0" indent="0">
              <a:buNone/>
            </a:pPr>
            <a:r>
              <a:rPr lang="en-US" dirty="0" smtClean="0"/>
              <a:t>IV: Family Selection Procedures: (Select Options)</a:t>
            </a:r>
          </a:p>
          <a:p>
            <a:pPr lvl="1"/>
            <a:r>
              <a:rPr lang="en-US" u="sng" dirty="0" smtClean="0"/>
              <a:t>Wait list:</a:t>
            </a:r>
            <a:r>
              <a:rPr lang="en-US" dirty="0" smtClean="0"/>
              <a:t> Maintain  Waiting list for applicants beyond Program Capacity  with at least the following information (name, contact information for head of household, time and date)</a:t>
            </a:r>
          </a:p>
          <a:p>
            <a:pPr lvl="1"/>
            <a:r>
              <a:rPr lang="en-US" u="sng" dirty="0" smtClean="0"/>
              <a:t>Admissions Preferences</a:t>
            </a:r>
            <a:r>
              <a:rPr lang="en-US" dirty="0" smtClean="0"/>
              <a:t>:  </a:t>
            </a:r>
            <a:r>
              <a:rPr lang="en-US" u="sng" dirty="0" smtClean="0"/>
              <a:t>(Option 1) </a:t>
            </a:r>
            <a:r>
              <a:rPr lang="en-US" dirty="0" smtClean="0"/>
              <a:t>no preference for selection and check how the wait list will be kept  and applicants selected (complete Chart  in sample Plan) </a:t>
            </a:r>
          </a:p>
          <a:p>
            <a:pPr marL="457200" lvl="1" indent="0">
              <a:buNone/>
            </a:pPr>
            <a:r>
              <a:rPr lang="en-US" dirty="0"/>
              <a:t> </a:t>
            </a:r>
            <a:r>
              <a:rPr lang="en-US" dirty="0" smtClean="0"/>
              <a:t>  (</a:t>
            </a:r>
            <a:r>
              <a:rPr lang="en-US" u="sng" dirty="0" smtClean="0"/>
              <a:t>Option 2,) </a:t>
            </a:r>
            <a:r>
              <a:rPr lang="en-US" dirty="0" smtClean="0"/>
              <a:t>One or more Preferences and complete chart –how to apply preference</a:t>
            </a:r>
          </a:p>
          <a:p>
            <a:pPr lvl="1"/>
            <a:r>
              <a:rPr lang="en-US" dirty="0" smtClean="0"/>
              <a:t>Screening for Motivation: (Option1) PHA does not screen for motivational factors</a:t>
            </a:r>
          </a:p>
          <a:p>
            <a:pPr marL="457200" lvl="1" indent="0">
              <a:buNone/>
            </a:pPr>
            <a:r>
              <a:rPr lang="en-US" dirty="0" smtClean="0"/>
              <a:t>   (Option 2 ) The PHA will use one or more of following motivational factors (PHA selects </a:t>
            </a:r>
          </a:p>
          <a:p>
            <a:pPr marL="457200" lvl="1" indent="0">
              <a:buNone/>
            </a:pPr>
            <a:r>
              <a:rPr lang="en-US" dirty="0" smtClean="0"/>
              <a:t>   form list)</a:t>
            </a:r>
            <a:endParaRPr lang="en-US" dirty="0"/>
          </a:p>
          <a:p>
            <a:endParaRPr lang="en-US" dirty="0" smtClean="0"/>
          </a:p>
          <a:p>
            <a:endParaRPr lang="en-US" dirty="0"/>
          </a:p>
        </p:txBody>
      </p:sp>
    </p:spTree>
    <p:extLst>
      <p:ext uri="{BB962C8B-B14F-4D97-AF65-F5344CB8AC3E}">
        <p14:creationId xmlns:p14="http://schemas.microsoft.com/office/powerpoint/2010/main" val="14107178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3">
                                            <p:txEl>
                                              <p:pRg st="8" end="8"/>
                                            </p:txEl>
                                          </p:spTgt>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3">
                                            <p:txEl>
                                              <p:pRg st="9" end="9"/>
                                            </p:txEl>
                                          </p:spTgt>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229919"/>
          </a:xfrm>
        </p:spPr>
        <p:txBody>
          <a:bodyPr>
            <a:normAutofit fontScale="90000"/>
          </a:bodyPr>
          <a:lstStyle/>
          <a:p>
            <a:r>
              <a:rPr lang="en-US" dirty="0"/>
              <a:t> PHA operational </a:t>
            </a:r>
            <a:r>
              <a:rPr lang="en-US" dirty="0" smtClean="0"/>
              <a:t>Choices </a:t>
            </a:r>
            <a:r>
              <a:rPr lang="en-US" dirty="0"/>
              <a:t>for FSS </a:t>
            </a:r>
            <a:r>
              <a:rPr lang="en-US" dirty="0" smtClean="0"/>
              <a:t>Program </a:t>
            </a:r>
            <a:r>
              <a:rPr lang="en-US" sz="4000" dirty="0" smtClean="0"/>
              <a:t>(descriptions of process for each of the following)</a:t>
            </a:r>
            <a:endParaRPr lang="en-US" sz="4000" dirty="0"/>
          </a:p>
        </p:txBody>
      </p:sp>
      <p:sp>
        <p:nvSpPr>
          <p:cNvPr id="3" name="Content Placeholder 2"/>
          <p:cNvSpPr>
            <a:spLocks noGrp="1"/>
          </p:cNvSpPr>
          <p:nvPr>
            <p:ph idx="1"/>
          </p:nvPr>
        </p:nvSpPr>
        <p:spPr>
          <a:xfrm>
            <a:off x="838200" y="1856301"/>
            <a:ext cx="10515600" cy="4320662"/>
          </a:xfrm>
        </p:spPr>
        <p:txBody>
          <a:bodyPr>
            <a:normAutofit fontScale="92500"/>
          </a:bodyPr>
          <a:lstStyle/>
          <a:p>
            <a:r>
              <a:rPr lang="en-US" b="1" dirty="0" smtClean="0"/>
              <a:t>Orientations Session</a:t>
            </a:r>
          </a:p>
          <a:p>
            <a:r>
              <a:rPr lang="en-US" dirty="0" smtClean="0"/>
              <a:t>Other Screening Criteria</a:t>
            </a:r>
          </a:p>
          <a:p>
            <a:r>
              <a:rPr lang="en-US" dirty="0" smtClean="0"/>
              <a:t>Compliance with nondiscrimination polices (must include a statement as described in the  Sample Plan</a:t>
            </a:r>
          </a:p>
          <a:p>
            <a:r>
              <a:rPr lang="en-US" dirty="0" smtClean="0"/>
              <a:t>Re-enrollment of Prior FSS participants (check boxes and complete specific information as required)</a:t>
            </a:r>
          </a:p>
          <a:p>
            <a:r>
              <a:rPr lang="en-US" b="1" dirty="0" smtClean="0"/>
              <a:t>Head of FSS Family:  Describe the procedure the PHA will use to allow the family to designate the FSS Head of Household and check the appropriate boxes and add information as needed.</a:t>
            </a:r>
            <a:r>
              <a:rPr lang="en-US" dirty="0" smtClean="0"/>
              <a:t> (In-House Process to implement and document) (In-house forms with appropriate signatures)</a:t>
            </a:r>
            <a:endParaRPr lang="en-US" b="1" dirty="0"/>
          </a:p>
        </p:txBody>
      </p:sp>
    </p:spTree>
    <p:extLst>
      <p:ext uri="{BB962C8B-B14F-4D97-AF65-F5344CB8AC3E}">
        <p14:creationId xmlns:p14="http://schemas.microsoft.com/office/powerpoint/2010/main" val="179039628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  Outreach </a:t>
            </a:r>
            <a:endParaRPr lang="en-US" dirty="0"/>
          </a:p>
        </p:txBody>
      </p:sp>
      <p:sp>
        <p:nvSpPr>
          <p:cNvPr id="3" name="Content Placeholder 2"/>
          <p:cNvSpPr>
            <a:spLocks noGrp="1"/>
          </p:cNvSpPr>
          <p:nvPr>
            <p:ph idx="1"/>
          </p:nvPr>
        </p:nvSpPr>
        <p:spPr>
          <a:xfrm>
            <a:off x="838200" y="1574418"/>
            <a:ext cx="10629614" cy="4950135"/>
          </a:xfrm>
        </p:spPr>
        <p:txBody>
          <a:bodyPr>
            <a:normAutofit/>
          </a:bodyPr>
          <a:lstStyle/>
          <a:p>
            <a:r>
              <a:rPr lang="en-US" dirty="0" smtClean="0"/>
              <a:t>Complete the chart for Outreach Methods</a:t>
            </a:r>
          </a:p>
          <a:p>
            <a:r>
              <a:rPr lang="en-US" dirty="0" smtClean="0"/>
              <a:t>Sample  list of Outreach materials the FSS Program </a:t>
            </a:r>
            <a:r>
              <a:rPr lang="en-US" u="sng" dirty="0" smtClean="0"/>
              <a:t>will</a:t>
            </a:r>
            <a:r>
              <a:rPr lang="en-US" dirty="0" smtClean="0"/>
              <a:t> include:</a:t>
            </a:r>
          </a:p>
          <a:p>
            <a:pPr lvl="1"/>
            <a:r>
              <a:rPr lang="en-US" dirty="0" smtClean="0"/>
              <a:t>Program Overview—Program Benefits—Available Resources– Participant Resources---Program Outcomes</a:t>
            </a:r>
          </a:p>
          <a:p>
            <a:r>
              <a:rPr lang="en-US" sz="2400" dirty="0"/>
              <a:t>Outreach efforts will be </a:t>
            </a:r>
            <a:r>
              <a:rPr lang="en-US" sz="2400" u="sng" dirty="0"/>
              <a:t>targeted equally to all families</a:t>
            </a:r>
            <a:r>
              <a:rPr lang="en-US" sz="2400" dirty="0"/>
              <a:t>, using materials in both English and other commonly spoken languages to ensure that non-English and limited English-speaking families receive information and have the opportunity to participate in the FSS Program (Refer to your LTP Policy</a:t>
            </a:r>
          </a:p>
          <a:p>
            <a:r>
              <a:rPr lang="en-US" sz="2400" dirty="0" smtClean="0"/>
              <a:t>In </a:t>
            </a:r>
            <a:r>
              <a:rPr lang="en-US" sz="2400" dirty="0"/>
              <a:t>conducting outreach, the </a:t>
            </a:r>
            <a:r>
              <a:rPr lang="en-US" sz="2400" b="1" i="1" dirty="0"/>
              <a:t>[organization]</a:t>
            </a:r>
            <a:r>
              <a:rPr lang="en-US" sz="2400" dirty="0"/>
              <a:t> will account for the needs of person with disabilities, including persons with impaired vision, hearing or mobility, and provide effective communications to ensure that all </a:t>
            </a:r>
            <a:r>
              <a:rPr lang="en-US" sz="2400" dirty="0" smtClean="0"/>
              <a:t>those eligible, </a:t>
            </a:r>
            <a:r>
              <a:rPr lang="en-US" sz="2400" dirty="0"/>
              <a:t>who wish to </a:t>
            </a:r>
            <a:r>
              <a:rPr lang="en-US" sz="2400" dirty="0" smtClean="0"/>
              <a:t>participate, </a:t>
            </a:r>
            <a:r>
              <a:rPr lang="en-US" sz="2400" dirty="0"/>
              <a:t>are able to do so</a:t>
            </a:r>
            <a:r>
              <a:rPr lang="en-US" sz="2400" dirty="0" smtClean="0"/>
              <a:t>.</a:t>
            </a:r>
          </a:p>
        </p:txBody>
      </p:sp>
    </p:spTree>
    <p:extLst>
      <p:ext uri="{BB962C8B-B14F-4D97-AF65-F5344CB8AC3E}">
        <p14:creationId xmlns:p14="http://schemas.microsoft.com/office/powerpoint/2010/main" val="22499279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 FSS Plan: Escrow Account and Other Incentives </a:t>
            </a:r>
            <a:r>
              <a:rPr lang="en-US" sz="2800" dirty="0" smtClean="0"/>
              <a:t>(check the box)</a:t>
            </a:r>
            <a:endParaRPr lang="en-US" sz="2800" dirty="0"/>
          </a:p>
        </p:txBody>
      </p:sp>
      <p:sp>
        <p:nvSpPr>
          <p:cNvPr id="3" name="Content Placeholder 2"/>
          <p:cNvSpPr>
            <a:spLocks noGrp="1"/>
          </p:cNvSpPr>
          <p:nvPr>
            <p:ph idx="1"/>
          </p:nvPr>
        </p:nvSpPr>
        <p:spPr/>
        <p:txBody>
          <a:bodyPr>
            <a:normAutofit fontScale="92500" lnSpcReduction="10000"/>
          </a:bodyPr>
          <a:lstStyle/>
          <a:p>
            <a:r>
              <a:rPr lang="en-US" dirty="0" smtClean="0"/>
              <a:t>Additional Incentives beyond Escrow</a:t>
            </a:r>
          </a:p>
          <a:p>
            <a:pPr lvl="1"/>
            <a:r>
              <a:rPr lang="en-US" dirty="0" smtClean="0"/>
              <a:t>Option 1.  No other additional financial incentives beyond Escrow</a:t>
            </a:r>
          </a:p>
          <a:p>
            <a:pPr lvl="1"/>
            <a:r>
              <a:rPr lang="en-US" dirty="0" smtClean="0"/>
              <a:t>Option 2.  The PHA provided the following incentives  in addition to the FSS Escrow</a:t>
            </a:r>
          </a:p>
          <a:p>
            <a:r>
              <a:rPr lang="en-US" dirty="0" smtClean="0"/>
              <a:t>Interim Disbursements </a:t>
            </a:r>
            <a:r>
              <a:rPr lang="en-US" dirty="0"/>
              <a:t>(select one of the following options</a:t>
            </a:r>
            <a:r>
              <a:rPr lang="en-US" dirty="0" smtClean="0"/>
              <a:t>)</a:t>
            </a:r>
          </a:p>
          <a:p>
            <a:pPr lvl="1"/>
            <a:r>
              <a:rPr lang="en-US" dirty="0" smtClean="0"/>
              <a:t>Option </a:t>
            </a:r>
            <a:r>
              <a:rPr lang="en-US" dirty="0"/>
              <a:t>1:  FSS Program will allow for interim disbursement  on a case by case (procedure and documentation)</a:t>
            </a:r>
          </a:p>
          <a:p>
            <a:pPr lvl="1"/>
            <a:r>
              <a:rPr lang="en-US" dirty="0"/>
              <a:t>Option 2:  FSS program will allow  interim disbursements subject to certain specific limitations</a:t>
            </a:r>
          </a:p>
          <a:p>
            <a:pPr lvl="2"/>
            <a:r>
              <a:rPr lang="en-US" dirty="0"/>
              <a:t>Complete </a:t>
            </a:r>
            <a:r>
              <a:rPr lang="en-US" dirty="0" smtClean="0"/>
              <a:t>the laminations </a:t>
            </a:r>
            <a:r>
              <a:rPr lang="en-US" dirty="0"/>
              <a:t>guidelines form </a:t>
            </a:r>
          </a:p>
          <a:p>
            <a:pPr lvl="3"/>
            <a:r>
              <a:rPr lang="en-US" dirty="0"/>
              <a:t>Debt payment</a:t>
            </a:r>
          </a:p>
          <a:p>
            <a:pPr lvl="3"/>
            <a:r>
              <a:rPr lang="en-US" dirty="0"/>
              <a:t>Car Purchase</a:t>
            </a:r>
          </a:p>
          <a:p>
            <a:pPr lvl="3"/>
            <a:r>
              <a:rPr lang="en-US" dirty="0"/>
              <a:t>Additional categories</a:t>
            </a:r>
          </a:p>
          <a:p>
            <a:pPr lvl="1"/>
            <a:r>
              <a:rPr lang="en-US" dirty="0"/>
              <a:t>Option 3:  FSS program </a:t>
            </a:r>
            <a:r>
              <a:rPr lang="en-US" u="sng" dirty="0"/>
              <a:t>will  not allow  </a:t>
            </a:r>
            <a:r>
              <a:rPr lang="en-US" dirty="0"/>
              <a:t>interim disbursements </a:t>
            </a:r>
          </a:p>
          <a:p>
            <a:pPr marL="457200" lvl="1" indent="0">
              <a:buNone/>
            </a:pPr>
            <a:endParaRPr lang="en-US" dirty="0"/>
          </a:p>
          <a:p>
            <a:pPr lvl="1"/>
            <a:endParaRPr lang="en-US" dirty="0"/>
          </a:p>
        </p:txBody>
      </p:sp>
    </p:spTree>
    <p:extLst>
      <p:ext uri="{BB962C8B-B14F-4D97-AF65-F5344CB8AC3E}">
        <p14:creationId xmlns:p14="http://schemas.microsoft.com/office/powerpoint/2010/main" val="34682145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3">
                                            <p:txEl>
                                              <p:pRg st="7" end="7"/>
                                            </p:txEl>
                                          </p:spTgt>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3">
                                            <p:txEl>
                                              <p:pRg st="8" end="8"/>
                                            </p:txEl>
                                          </p:spTgt>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nodeType="clickEffect">
                                  <p:stCondLst>
                                    <p:cond delay="0"/>
                                  </p:stCondLst>
                                  <p:childTnLst>
                                    <p:set>
                                      <p:cBhvr>
                                        <p:cTn id="40"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584391"/>
            <a:ext cx="10515600" cy="873149"/>
          </a:xfrm>
        </p:spPr>
        <p:txBody>
          <a:bodyPr>
            <a:normAutofit fontScale="90000"/>
          </a:bodyPr>
          <a:lstStyle/>
          <a:p>
            <a:r>
              <a:rPr lang="en-US" dirty="0"/>
              <a:t>Use of forfeited escrow  funds</a:t>
            </a:r>
            <a:r>
              <a:rPr lang="en-US" dirty="0" smtClean="0"/>
              <a:t>:</a:t>
            </a:r>
            <a:br>
              <a:rPr lang="en-US" dirty="0" smtClean="0"/>
            </a:br>
            <a:r>
              <a:rPr lang="en-US" dirty="0" smtClean="0"/>
              <a:t> </a:t>
            </a:r>
            <a:r>
              <a:rPr lang="en-US" dirty="0"/>
              <a:t>New regulations limit use of Forfeited Escrow </a:t>
            </a:r>
            <a:r>
              <a:rPr lang="en-US" dirty="0" smtClean="0"/>
              <a:t> </a:t>
            </a:r>
            <a:r>
              <a:rPr lang="en-US" dirty="0"/>
              <a:t/>
            </a:r>
            <a:br>
              <a:rPr lang="en-US" dirty="0"/>
            </a:br>
            <a:endParaRPr lang="en-US" dirty="0"/>
          </a:p>
        </p:txBody>
      </p:sp>
      <p:sp>
        <p:nvSpPr>
          <p:cNvPr id="3" name="Content Placeholder 2"/>
          <p:cNvSpPr>
            <a:spLocks noGrp="1"/>
          </p:cNvSpPr>
          <p:nvPr>
            <p:ph idx="1"/>
          </p:nvPr>
        </p:nvSpPr>
        <p:spPr>
          <a:xfrm>
            <a:off x="838200" y="1388788"/>
            <a:ext cx="10515600" cy="4788175"/>
          </a:xfrm>
        </p:spPr>
        <p:txBody>
          <a:bodyPr>
            <a:normAutofit lnSpcReduction="10000"/>
          </a:bodyPr>
          <a:lstStyle/>
          <a:p>
            <a:r>
              <a:rPr lang="en-US" dirty="0"/>
              <a:t>Now goes into </a:t>
            </a:r>
            <a:r>
              <a:rPr lang="en-US" u="sng" dirty="0"/>
              <a:t>an account </a:t>
            </a:r>
            <a:r>
              <a:rPr lang="en-US" dirty="0" smtClean="0"/>
              <a:t>to </a:t>
            </a:r>
            <a:r>
              <a:rPr lang="en-US" dirty="0"/>
              <a:t>be used for the benefit of FSS families (</a:t>
            </a:r>
            <a:r>
              <a:rPr lang="en-US" dirty="0" err="1"/>
              <a:t>i</a:t>
            </a:r>
            <a:r>
              <a:rPr lang="en-US" dirty="0"/>
              <a:t>) Specifically, such funds may be used for the following eligible activities: </a:t>
            </a:r>
            <a:endParaRPr lang="en-US" dirty="0" smtClean="0"/>
          </a:p>
          <a:p>
            <a:pPr lvl="1"/>
            <a:r>
              <a:rPr lang="en-US" dirty="0" smtClean="0"/>
              <a:t>(</a:t>
            </a:r>
            <a:r>
              <a:rPr lang="en-US" dirty="0"/>
              <a:t>A) Support for FSS participants in good standing, including, but not limited to, transportation, child care, training, testing fees, employment preparation costs, and other costs related to achieving obligations outlined in the </a:t>
            </a:r>
            <a:r>
              <a:rPr lang="en-US" dirty="0" err="1"/>
              <a:t>CoP</a:t>
            </a:r>
            <a:r>
              <a:rPr lang="en-US" dirty="0"/>
              <a:t>; </a:t>
            </a:r>
            <a:endParaRPr lang="en-US" dirty="0" smtClean="0"/>
          </a:p>
          <a:p>
            <a:pPr lvl="1"/>
            <a:r>
              <a:rPr lang="en-US" dirty="0" smtClean="0"/>
              <a:t>(</a:t>
            </a:r>
            <a:r>
              <a:rPr lang="en-US" dirty="0"/>
              <a:t>B) </a:t>
            </a:r>
            <a:r>
              <a:rPr lang="en-US" u="sng" dirty="0"/>
              <a:t>Training</a:t>
            </a:r>
            <a:r>
              <a:rPr lang="en-US" dirty="0"/>
              <a:t> for FSS Program Coordinator(s); or </a:t>
            </a:r>
            <a:endParaRPr lang="en-US" dirty="0" smtClean="0"/>
          </a:p>
          <a:p>
            <a:pPr lvl="1"/>
            <a:r>
              <a:rPr lang="en-US" dirty="0" smtClean="0"/>
              <a:t>(</a:t>
            </a:r>
            <a:r>
              <a:rPr lang="en-US" dirty="0"/>
              <a:t>C) Other eligible activities as determined by the Secretary. (</a:t>
            </a:r>
            <a:r>
              <a:rPr lang="en-US" i="1" dirty="0"/>
              <a:t>ii) </a:t>
            </a:r>
            <a:r>
              <a:rPr lang="en-US" i="1" dirty="0">
                <a:solidFill>
                  <a:srgbClr val="C00000"/>
                </a:solidFill>
              </a:rPr>
              <a:t>Such funds may not be used for salary and fringe benefits of FSS Program Coordinators; general administrative costs of the FSS program, for housing assistance payments (HAP) expenses or public housing operating funds; or any other activity determined ineligible by the Secretary. </a:t>
            </a:r>
            <a:endParaRPr lang="en-US" i="1" dirty="0" smtClean="0">
              <a:solidFill>
                <a:srgbClr val="C00000"/>
              </a:solidFill>
            </a:endParaRPr>
          </a:p>
          <a:p>
            <a:r>
              <a:rPr lang="en-US" i="1" dirty="0" smtClean="0"/>
              <a:t>Accounting Brief  #23 updated to #26 and a PIH notice will be issued for the accounting of these Forfeited funds</a:t>
            </a:r>
          </a:p>
        </p:txBody>
      </p:sp>
    </p:spTree>
    <p:extLst>
      <p:ext uri="{BB962C8B-B14F-4D97-AF65-F5344CB8AC3E}">
        <p14:creationId xmlns:p14="http://schemas.microsoft.com/office/powerpoint/2010/main" val="18774224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78135" y="0"/>
            <a:ext cx="11653444" cy="1340661"/>
          </a:xfrm>
        </p:spPr>
        <p:txBody>
          <a:bodyPr>
            <a:normAutofit fontScale="90000"/>
          </a:bodyPr>
          <a:lstStyle/>
          <a:p>
            <a:pPr algn="ctr"/>
            <a:r>
              <a:rPr lang="en-US" dirty="0" smtClean="0"/>
              <a:t>Base Line Income for FSS Participants</a:t>
            </a:r>
            <a:br>
              <a:rPr lang="en-US" dirty="0" smtClean="0"/>
            </a:br>
            <a:r>
              <a:rPr lang="en-US" sz="3600" dirty="0" smtClean="0"/>
              <a:t>Establishes income that must increase to receive Escrow Payments</a:t>
            </a:r>
            <a:endParaRPr lang="en-US" sz="3600" dirty="0"/>
          </a:p>
        </p:txBody>
      </p:sp>
      <p:sp>
        <p:nvSpPr>
          <p:cNvPr id="3" name="Content Placeholder 2"/>
          <p:cNvSpPr>
            <a:spLocks noGrp="1"/>
          </p:cNvSpPr>
          <p:nvPr>
            <p:ph idx="1"/>
          </p:nvPr>
        </p:nvSpPr>
        <p:spPr>
          <a:xfrm>
            <a:off x="838200" y="1409414"/>
            <a:ext cx="10515600" cy="5314520"/>
          </a:xfrm>
        </p:spPr>
        <p:txBody>
          <a:bodyPr>
            <a:normAutofit fontScale="47500" lnSpcReduction="20000"/>
          </a:bodyPr>
          <a:lstStyle/>
          <a:p>
            <a:r>
              <a:rPr lang="en-US" sz="3600" dirty="0"/>
              <a:t>Baseline/Current annual earned income means, for purposes of determining the FSS credit under § 984.305(b), the FSS family’s total annual earned income from wages and business income (if any) as of the effective date of the FSS contract. In calculating baseline annual earned income, all applicable exclusions of income must be applied, </a:t>
            </a:r>
            <a:r>
              <a:rPr lang="en-US" sz="3600" i="1" dirty="0"/>
              <a:t>except for any disregarded earned income or other adjustments associated with self-sufficiency incentives</a:t>
            </a:r>
            <a:r>
              <a:rPr lang="en-US" sz="3600" dirty="0"/>
              <a:t> that may be applicable to the determination of annual income. </a:t>
            </a:r>
            <a:endParaRPr lang="en-US" sz="3600" dirty="0" smtClean="0"/>
          </a:p>
          <a:p>
            <a:r>
              <a:rPr lang="en-US" sz="3600" dirty="0" smtClean="0"/>
              <a:t>Baseline/Current </a:t>
            </a:r>
            <a:r>
              <a:rPr lang="en-US" sz="3600" dirty="0"/>
              <a:t>monthly rent means, for purposes of determining the FSS credit under § 984.305(b): </a:t>
            </a:r>
            <a:endParaRPr lang="en-US" sz="3600" dirty="0" smtClean="0"/>
          </a:p>
          <a:p>
            <a:pPr lvl="1"/>
            <a:r>
              <a:rPr lang="en-US" sz="3200" dirty="0" smtClean="0"/>
              <a:t>(</a:t>
            </a:r>
            <a:r>
              <a:rPr lang="en-US" sz="3200" dirty="0" err="1"/>
              <a:t>i</a:t>
            </a:r>
            <a:r>
              <a:rPr lang="en-US" sz="3200" dirty="0"/>
              <a:t>) </a:t>
            </a:r>
            <a:r>
              <a:rPr lang="en-US" sz="3200" dirty="0" smtClean="0"/>
              <a:t>The </a:t>
            </a:r>
            <a:r>
              <a:rPr lang="en-US" sz="3200" dirty="0"/>
              <a:t>FSS family’s total tenant payment (TTP), as of the effective date of the FSS contract, for families paying an income-based rent as of the effective date of the FSS contract; or </a:t>
            </a:r>
            <a:endParaRPr lang="en-US" sz="3200" dirty="0" smtClean="0"/>
          </a:p>
          <a:p>
            <a:pPr lvl="1"/>
            <a:r>
              <a:rPr lang="en-US" sz="3200" dirty="0" smtClean="0"/>
              <a:t> </a:t>
            </a:r>
            <a:r>
              <a:rPr lang="en-US" sz="3200" dirty="0"/>
              <a:t>(ii) The amount of the flat or ceiling rent (which includes the applicable utility allowance), and including any hardship discounts, as of the effective date of the FSS contract, for families paying a flat or ceiling rent as of the effective date of the FSS contract</a:t>
            </a:r>
            <a:r>
              <a:rPr lang="en-US" sz="3200" dirty="0" smtClean="0"/>
              <a:t>.</a:t>
            </a:r>
          </a:p>
          <a:p>
            <a:pPr lvl="1"/>
            <a:r>
              <a:rPr lang="en-US" sz="3200" dirty="0"/>
              <a:t>“120-day rule” is permanently gone. At enrollment, the most recent effective rent certification must be used to establish the baseline. </a:t>
            </a:r>
            <a:endParaRPr lang="en-US" sz="3200" dirty="0" smtClean="0"/>
          </a:p>
          <a:p>
            <a:r>
              <a:rPr lang="en-US" sz="3600" dirty="0" smtClean="0">
                <a:solidFill>
                  <a:srgbClr val="C00000"/>
                </a:solidFill>
              </a:rPr>
              <a:t>If </a:t>
            </a:r>
            <a:r>
              <a:rPr lang="en-US" sz="3600" dirty="0">
                <a:solidFill>
                  <a:srgbClr val="C00000"/>
                </a:solidFill>
              </a:rPr>
              <a:t>family has income disregarded due to EID (</a:t>
            </a:r>
            <a:r>
              <a:rPr lang="en-US" sz="3600" u="sng" dirty="0">
                <a:solidFill>
                  <a:srgbClr val="C00000"/>
                </a:solidFill>
              </a:rPr>
              <a:t>which will sunset with HOTMA</a:t>
            </a:r>
            <a:r>
              <a:rPr lang="en-US" sz="3600" dirty="0">
                <a:solidFill>
                  <a:srgbClr val="C00000"/>
                </a:solidFill>
              </a:rPr>
              <a:t>), JPEID or any other self-sufficiency income disregard, that income is INCLUDED in the baseline. </a:t>
            </a:r>
            <a:endParaRPr lang="en-US" sz="3600" dirty="0" smtClean="0">
              <a:solidFill>
                <a:srgbClr val="C00000"/>
              </a:solidFill>
            </a:endParaRPr>
          </a:p>
          <a:p>
            <a:r>
              <a:rPr lang="en-US" sz="3600" u="sng" dirty="0" smtClean="0">
                <a:solidFill>
                  <a:srgbClr val="0070C0"/>
                </a:solidFill>
              </a:rPr>
              <a:t>This </a:t>
            </a:r>
            <a:r>
              <a:rPr lang="en-US" sz="3600" u="sng" dirty="0">
                <a:solidFill>
                  <a:srgbClr val="0070C0"/>
                </a:solidFill>
              </a:rPr>
              <a:t>doesn’t change the amount the family has to pay in rent… it just sets the baseline so the escrow doesn’t start until they are paying the full income-based rent and THEN increase</a:t>
            </a:r>
            <a:r>
              <a:rPr lang="en-US" sz="3600" u="sng" dirty="0"/>
              <a:t>. </a:t>
            </a:r>
            <a:endParaRPr lang="en-US" sz="3600" u="sng" dirty="0" smtClean="0"/>
          </a:p>
          <a:p>
            <a:r>
              <a:rPr lang="en-US" sz="3600" dirty="0" err="1" smtClean="0"/>
              <a:t>Regs</a:t>
            </a:r>
            <a:r>
              <a:rPr lang="en-US" sz="3600" dirty="0" smtClean="0"/>
              <a:t> </a:t>
            </a:r>
            <a:r>
              <a:rPr lang="en-US" sz="3600" dirty="0"/>
              <a:t>(and worksheet) now account for utility allowance and flat rent</a:t>
            </a:r>
            <a:endParaRPr lang="en-US" sz="3600" dirty="0" smtClean="0"/>
          </a:p>
          <a:p>
            <a:pPr marL="0" indent="0">
              <a:buNone/>
            </a:pPr>
            <a:r>
              <a:rPr lang="en-US" sz="3600" dirty="0">
                <a:solidFill>
                  <a:srgbClr val="C00000"/>
                </a:solidFill>
              </a:rPr>
              <a:t>Note: HUD has issued a new FSS Calculation Worksheet for the FSS Program. Make sure you are using new form and completing it </a:t>
            </a:r>
            <a:r>
              <a:rPr lang="en-US" sz="3600" dirty="0" smtClean="0">
                <a:solidFill>
                  <a:srgbClr val="C00000"/>
                </a:solidFill>
              </a:rPr>
              <a:t>correctly</a:t>
            </a:r>
          </a:p>
          <a:p>
            <a:pPr marL="0" indent="0">
              <a:buNone/>
            </a:pPr>
            <a:r>
              <a:rPr lang="en-US" sz="3600" dirty="0" smtClean="0">
                <a:solidFill>
                  <a:srgbClr val="C00000"/>
                </a:solidFill>
              </a:rPr>
              <a:t>Also watch for details  on HOTMA implementation.</a:t>
            </a:r>
            <a:r>
              <a:rPr lang="en-US" sz="3600" dirty="0">
                <a:solidFill>
                  <a:srgbClr val="C00000"/>
                </a:solidFill>
              </a:rPr>
              <a:t>	</a:t>
            </a:r>
          </a:p>
          <a:p>
            <a:endParaRPr lang="en-US" sz="3600" dirty="0"/>
          </a:p>
          <a:p>
            <a:endParaRPr lang="en-US" dirty="0"/>
          </a:p>
        </p:txBody>
      </p:sp>
    </p:spTree>
    <p:extLst>
      <p:ext uri="{BB962C8B-B14F-4D97-AF65-F5344CB8AC3E}">
        <p14:creationId xmlns:p14="http://schemas.microsoft.com/office/powerpoint/2010/main" val="17321993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3">
                                            <p:txEl>
                                              <p:pRg st="5" end="5"/>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8" end="8"/>
                                            </p:txEl>
                                          </p:spTgt>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Participant Requirements</a:t>
            </a:r>
            <a:endParaRPr lang="en-US" dirty="0"/>
          </a:p>
        </p:txBody>
      </p:sp>
      <p:sp>
        <p:nvSpPr>
          <p:cNvPr id="3" name="Content Placeholder 2"/>
          <p:cNvSpPr>
            <a:spLocks noGrp="1"/>
          </p:cNvSpPr>
          <p:nvPr>
            <p:ph idx="1"/>
          </p:nvPr>
        </p:nvSpPr>
        <p:spPr/>
        <p:txBody>
          <a:bodyPr>
            <a:normAutofit lnSpcReduction="10000"/>
          </a:bodyPr>
          <a:lstStyle/>
          <a:p>
            <a:r>
              <a:rPr lang="en-US" dirty="0" smtClean="0"/>
              <a:t>New FSS Contract of Participation (HUD-52650) for newly enrolled (existing participants can choose new or old </a:t>
            </a:r>
            <a:r>
              <a:rPr lang="en-US" dirty="0" err="1" smtClean="0"/>
              <a:t>contrat</a:t>
            </a:r>
            <a:r>
              <a:rPr lang="en-US" dirty="0" smtClean="0"/>
              <a:t>)</a:t>
            </a:r>
          </a:p>
          <a:p>
            <a:r>
              <a:rPr lang="en-US" dirty="0" smtClean="0"/>
              <a:t>What </a:t>
            </a:r>
            <a:r>
              <a:rPr lang="en-US" dirty="0"/>
              <a:t>are the participant’s responsibilities under the FSS contract of participation? </a:t>
            </a:r>
            <a:endParaRPr lang="en-US" dirty="0" smtClean="0"/>
          </a:p>
          <a:p>
            <a:pPr lvl="1"/>
            <a:r>
              <a:rPr lang="en-US" dirty="0" smtClean="0"/>
              <a:t>The </a:t>
            </a:r>
            <a:r>
              <a:rPr lang="en-US" dirty="0"/>
              <a:t>FSS contract requires that </a:t>
            </a:r>
            <a:r>
              <a:rPr lang="en-US" b="1" u="sng" dirty="0"/>
              <a:t>the family comply </a:t>
            </a:r>
            <a:r>
              <a:rPr lang="en-US" dirty="0"/>
              <a:t>with the </a:t>
            </a:r>
            <a:r>
              <a:rPr lang="en-US" dirty="0" smtClean="0"/>
              <a:t>lease and </a:t>
            </a:r>
            <a:r>
              <a:rPr lang="en-US" i="1" dirty="0" smtClean="0"/>
              <a:t>Section 8 Requirements</a:t>
            </a:r>
            <a:r>
              <a:rPr lang="en-US" dirty="0" smtClean="0"/>
              <a:t>, that is </a:t>
            </a:r>
            <a:r>
              <a:rPr lang="en-US" u="sng" dirty="0"/>
              <a:t>all FSS family members (not just family members who elected to participate in FSS)</a:t>
            </a:r>
            <a:r>
              <a:rPr lang="en-US" dirty="0"/>
              <a:t> </a:t>
            </a:r>
            <a:endParaRPr lang="en-US" dirty="0" smtClean="0"/>
          </a:p>
          <a:p>
            <a:pPr lvl="1"/>
            <a:r>
              <a:rPr lang="en-US" dirty="0" smtClean="0"/>
              <a:t>Noncompliance </a:t>
            </a:r>
            <a:r>
              <a:rPr lang="en-US" dirty="0"/>
              <a:t>with the FSS contract without good cause may result in termination from the FSS program, or withholding or termination of supportive services. </a:t>
            </a:r>
            <a:endParaRPr lang="en-US" dirty="0" smtClean="0"/>
          </a:p>
          <a:p>
            <a:pPr lvl="1"/>
            <a:r>
              <a:rPr lang="en-US" b="1" dirty="0" smtClean="0"/>
              <a:t>Termination </a:t>
            </a:r>
            <a:r>
              <a:rPr lang="en-US" b="1" dirty="0"/>
              <a:t>(or exit) from the FSS </a:t>
            </a:r>
            <a:r>
              <a:rPr lang="en-US" b="1" dirty="0" smtClean="0"/>
              <a:t>program (alone </a:t>
            </a:r>
            <a:r>
              <a:rPr lang="en-US" b="1" dirty="0"/>
              <a:t>may not result in termination of the family’s </a:t>
            </a:r>
            <a:r>
              <a:rPr lang="en-US" b="1" dirty="0" smtClean="0"/>
              <a:t>rental</a:t>
            </a:r>
            <a:r>
              <a:rPr lang="en-US" b="1" dirty="0"/>
              <a:t> </a:t>
            </a:r>
            <a:r>
              <a:rPr lang="en-US" b="1" dirty="0" smtClean="0"/>
              <a:t>assistance.</a:t>
            </a:r>
            <a:endParaRPr lang="en-US" b="1" dirty="0"/>
          </a:p>
          <a:p>
            <a:endParaRPr lang="en-US" dirty="0"/>
          </a:p>
        </p:txBody>
      </p:sp>
    </p:spTree>
    <p:extLst>
      <p:ext uri="{BB962C8B-B14F-4D97-AF65-F5344CB8AC3E}">
        <p14:creationId xmlns:p14="http://schemas.microsoft.com/office/powerpoint/2010/main" val="40600817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Portability </a:t>
            </a:r>
            <a:endParaRPr lang="en-US" dirty="0"/>
          </a:p>
        </p:txBody>
      </p:sp>
      <p:sp>
        <p:nvSpPr>
          <p:cNvPr id="3" name="Content Placeholder 2"/>
          <p:cNvSpPr>
            <a:spLocks noGrp="1"/>
          </p:cNvSpPr>
          <p:nvPr>
            <p:ph idx="1"/>
          </p:nvPr>
        </p:nvSpPr>
        <p:spPr/>
        <p:txBody>
          <a:bodyPr/>
          <a:lstStyle/>
          <a:p>
            <a:r>
              <a:rPr lang="en-US" dirty="0"/>
              <a:t>If continued participation in FSS is not possible, the initial PHA must clearly discuss the options that may be available to the family, depending on the family’s specific circumstances, which may include, but are not limited to, </a:t>
            </a:r>
            <a:r>
              <a:rPr lang="en-US" dirty="0" smtClean="0"/>
              <a:t>modification </a:t>
            </a:r>
            <a:r>
              <a:rPr lang="en-US" dirty="0"/>
              <a:t>of the FSS contract </a:t>
            </a:r>
            <a:r>
              <a:rPr lang="en-US" dirty="0" smtClean="0"/>
              <a:t> </a:t>
            </a:r>
          </a:p>
          <a:p>
            <a:pPr lvl="1"/>
            <a:r>
              <a:rPr lang="en-US" dirty="0"/>
              <a:t>T</a:t>
            </a:r>
            <a:r>
              <a:rPr lang="en-US" dirty="0" smtClean="0"/>
              <a:t>ermination </a:t>
            </a:r>
            <a:r>
              <a:rPr lang="en-US" dirty="0"/>
              <a:t>with FSS escrow disbursement </a:t>
            </a:r>
            <a:r>
              <a:rPr lang="en-US" dirty="0" smtClean="0"/>
              <a:t> </a:t>
            </a:r>
          </a:p>
          <a:p>
            <a:pPr lvl="1"/>
            <a:r>
              <a:rPr lang="en-US" dirty="0" smtClean="0"/>
              <a:t>Termination </a:t>
            </a:r>
            <a:r>
              <a:rPr lang="en-US" dirty="0"/>
              <a:t>of the FSS contract and forfeiture of escrow </a:t>
            </a:r>
            <a:r>
              <a:rPr lang="en-US" dirty="0" smtClean="0"/>
              <a:t> </a:t>
            </a:r>
          </a:p>
          <a:p>
            <a:pPr lvl="1"/>
            <a:r>
              <a:rPr lang="en-US" dirty="0" smtClean="0"/>
              <a:t>Locating </a:t>
            </a:r>
            <a:r>
              <a:rPr lang="en-US" dirty="0"/>
              <a:t>a receiving PHA that administers an FSS program. </a:t>
            </a:r>
            <a:endParaRPr lang="en-US" dirty="0" smtClean="0"/>
          </a:p>
          <a:p>
            <a:pPr lvl="1"/>
            <a:endParaRPr lang="en-US" dirty="0"/>
          </a:p>
          <a:p>
            <a:pPr marL="457200" lvl="1" indent="0">
              <a:buNone/>
            </a:pPr>
            <a:r>
              <a:rPr lang="en-US" dirty="0" smtClean="0"/>
              <a:t>*</a:t>
            </a:r>
            <a:r>
              <a:rPr lang="en-US" dirty="0"/>
              <a:t>PHA needs to </a:t>
            </a:r>
            <a:r>
              <a:rPr lang="en-US" u="sng" dirty="0"/>
              <a:t>be consistent in determinations of "good cause"</a:t>
            </a:r>
            <a:r>
              <a:rPr lang="en-US" dirty="0"/>
              <a:t> and whether to disburse escrow</a:t>
            </a:r>
            <a:r>
              <a:rPr lang="en-US" dirty="0" smtClean="0"/>
              <a:t>. (policy with form and process)</a:t>
            </a:r>
            <a:endParaRPr lang="en-US" dirty="0"/>
          </a:p>
        </p:txBody>
      </p:sp>
    </p:spTree>
    <p:extLst>
      <p:ext uri="{BB962C8B-B14F-4D97-AF65-F5344CB8AC3E}">
        <p14:creationId xmlns:p14="http://schemas.microsoft.com/office/powerpoint/2010/main" val="312616811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Rent to be Paid by FSS Participants</a:t>
            </a:r>
            <a:endParaRPr lang="en-US" dirty="0"/>
          </a:p>
        </p:txBody>
      </p:sp>
      <p:sp>
        <p:nvSpPr>
          <p:cNvPr id="3" name="Content Placeholder 2"/>
          <p:cNvSpPr>
            <a:spLocks noGrp="1"/>
          </p:cNvSpPr>
          <p:nvPr>
            <p:ph idx="1"/>
          </p:nvPr>
        </p:nvSpPr>
        <p:spPr/>
        <p:txBody>
          <a:bodyPr>
            <a:normAutofit fontScale="92500" lnSpcReduction="20000"/>
          </a:bodyPr>
          <a:lstStyle/>
          <a:p>
            <a:r>
              <a:rPr lang="en-US" dirty="0"/>
              <a:t>The same rent policies apply to families participating in FSS as to other HUD-assisted households. Typically, this means that families pay 30 percent of their income, after certain deductions (“adjusted income”), toward rent for the unit they occupy and utility costs that are not the landlord’s responsibility</a:t>
            </a:r>
            <a:r>
              <a:rPr lang="en-US" dirty="0" smtClean="0"/>
              <a:t>.</a:t>
            </a:r>
          </a:p>
          <a:p>
            <a:r>
              <a:rPr lang="en-US" dirty="0" smtClean="0"/>
              <a:t>If </a:t>
            </a:r>
            <a:r>
              <a:rPr lang="en-US" dirty="0"/>
              <a:t>a family’s adjusted income increases, its required contribution toward rent and utility costs will also increase. Sometimes when a family’s earned income increases it loses other income, such as TANF benefits. </a:t>
            </a:r>
            <a:r>
              <a:rPr lang="en-US" u="sng" dirty="0"/>
              <a:t>The </a:t>
            </a:r>
            <a:r>
              <a:rPr lang="en-US" i="1" u="sng" dirty="0"/>
              <a:t>net </a:t>
            </a:r>
            <a:r>
              <a:rPr lang="en-US" u="sng" dirty="0"/>
              <a:t>increase </a:t>
            </a:r>
            <a:r>
              <a:rPr lang="en-US" dirty="0"/>
              <a:t>in a family’s rent payments due to increased earned income during the family’s participation in FSS determines the amount of escrow savings the family accumulates</a:t>
            </a:r>
            <a:r>
              <a:rPr lang="en-US" dirty="0" smtClean="0"/>
              <a:t>.</a:t>
            </a:r>
            <a:endParaRPr lang="en-US" b="1" dirty="0" smtClean="0"/>
          </a:p>
          <a:p>
            <a:r>
              <a:rPr lang="en-US" dirty="0" smtClean="0"/>
              <a:t>For </a:t>
            </a:r>
            <a:r>
              <a:rPr lang="en-US" dirty="0"/>
              <a:t>FSS participants, the PHA or PBRA owner that administers the family’s rental assistance credits the savings to the family’s FSS escrow account, along with interest over time.</a:t>
            </a:r>
          </a:p>
        </p:txBody>
      </p:sp>
    </p:spTree>
    <p:extLst>
      <p:ext uri="{BB962C8B-B14F-4D97-AF65-F5344CB8AC3E}">
        <p14:creationId xmlns:p14="http://schemas.microsoft.com/office/powerpoint/2010/main" val="15351201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Graduation Requirements</a:t>
            </a:r>
            <a:endParaRPr lang="en-US" dirty="0"/>
          </a:p>
        </p:txBody>
      </p:sp>
      <p:sp>
        <p:nvSpPr>
          <p:cNvPr id="3" name="Content Placeholder 2"/>
          <p:cNvSpPr>
            <a:spLocks noGrp="1"/>
          </p:cNvSpPr>
          <p:nvPr>
            <p:ph idx="1"/>
          </p:nvPr>
        </p:nvSpPr>
        <p:spPr>
          <a:xfrm>
            <a:off x="838200" y="1416288"/>
            <a:ext cx="10515600" cy="5032637"/>
          </a:xfrm>
        </p:spPr>
        <p:txBody>
          <a:bodyPr>
            <a:normAutofit fontScale="77500" lnSpcReduction="20000"/>
          </a:bodyPr>
          <a:lstStyle/>
          <a:p>
            <a:r>
              <a:rPr lang="en-US" dirty="0"/>
              <a:t>Graduation from FSS requires that the head of household satisfactorily complete the goals specified in the FSS contract by the time of its expiration, and seek and maintain suitable employment</a:t>
            </a:r>
            <a:r>
              <a:rPr lang="en-US" dirty="0" smtClean="0"/>
              <a:t>.</a:t>
            </a:r>
          </a:p>
          <a:p>
            <a:r>
              <a:rPr lang="en-US" dirty="0" smtClean="0"/>
              <a:t>In </a:t>
            </a:r>
            <a:r>
              <a:rPr lang="en-US" dirty="0"/>
              <a:t>addition, every household member must comply with their lease and, for the 12 months prior to program completion, be free of “welfare assistance</a:t>
            </a:r>
            <a:r>
              <a:rPr lang="en-US" dirty="0" smtClean="0"/>
              <a:t>.”</a:t>
            </a:r>
          </a:p>
          <a:p>
            <a:r>
              <a:rPr lang="en-US" dirty="0" smtClean="0"/>
              <a:t>Program </a:t>
            </a:r>
            <a:r>
              <a:rPr lang="en-US" dirty="0"/>
              <a:t>rules define this assistance narrowly, including assistance under Temporary Assistance for Needy Families (TANF</a:t>
            </a:r>
            <a:r>
              <a:rPr lang="en-US" dirty="0" smtClean="0"/>
              <a:t>)</a:t>
            </a:r>
          </a:p>
          <a:p>
            <a:r>
              <a:rPr lang="en-US" dirty="0" smtClean="0"/>
              <a:t>Or </a:t>
            </a:r>
            <a:r>
              <a:rPr lang="en-US" dirty="0"/>
              <a:t>a state or local program of general assistance, but excluding Supplemental Security Income, Social Security Disability Insurance, Social Security benefits, or child care subsidies. Additionally, household members may receive in-kind benefits, such as SNAP (food stamp) benefits, publicly funded health insurance such as Medicaid, or reduced rates for private insurance under the Affordable Care Act. Families that do not successfully complete their FSS contract within five years, or up to seven years if granted an extension</a:t>
            </a:r>
            <a:r>
              <a:rPr lang="en-US" dirty="0" smtClean="0"/>
              <a:t>, shall forfeit </a:t>
            </a:r>
            <a:r>
              <a:rPr lang="en-US" dirty="0"/>
              <a:t>any savings in their escrow account. </a:t>
            </a:r>
            <a:endParaRPr lang="en-US" dirty="0" smtClean="0"/>
          </a:p>
          <a:p>
            <a:r>
              <a:rPr lang="en-US" dirty="0" smtClean="0"/>
              <a:t>Even </a:t>
            </a:r>
            <a:r>
              <a:rPr lang="en-US" dirty="0"/>
              <a:t>if families </a:t>
            </a:r>
            <a:r>
              <a:rPr lang="en-US" dirty="0" smtClean="0"/>
              <a:t>does not </a:t>
            </a:r>
            <a:r>
              <a:rPr lang="en-US" dirty="0"/>
              <a:t>end up benefiting from the savings feature of FSS due to failure to meet the graduation requirements at the conclusion of their FSS contract, they will not have paid any more in rent than would otherwise have been required due to increases in their income.</a:t>
            </a:r>
          </a:p>
        </p:txBody>
      </p:sp>
    </p:spTree>
    <p:extLst>
      <p:ext uri="{BB962C8B-B14F-4D97-AF65-F5344CB8AC3E}">
        <p14:creationId xmlns:p14="http://schemas.microsoft.com/office/powerpoint/2010/main" val="1173078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FSS Escrow:  Rent Rebate</a:t>
            </a:r>
            <a:endParaRPr lang="en-US" dirty="0"/>
          </a:p>
        </p:txBody>
      </p:sp>
      <p:sp>
        <p:nvSpPr>
          <p:cNvPr id="3" name="Content Placeholder 2"/>
          <p:cNvSpPr>
            <a:spLocks noGrp="1"/>
          </p:cNvSpPr>
          <p:nvPr>
            <p:ph idx="1"/>
          </p:nvPr>
        </p:nvSpPr>
        <p:spPr/>
        <p:txBody>
          <a:bodyPr/>
          <a:lstStyle/>
          <a:p>
            <a:pPr marL="0" indent="0">
              <a:buNone/>
            </a:pPr>
            <a:r>
              <a:rPr lang="en-US" dirty="0" smtClean="0"/>
              <a:t>The  HUD prescribed increase in rent paid by the Participant is placed in trust and held for the tenant provided they graduate.</a:t>
            </a:r>
          </a:p>
          <a:p>
            <a:pPr marL="0" indent="0">
              <a:buNone/>
            </a:pPr>
            <a:endParaRPr lang="en-US" dirty="0"/>
          </a:p>
          <a:p>
            <a:pPr marL="0" indent="0">
              <a:buNone/>
            </a:pPr>
            <a:r>
              <a:rPr lang="en-US" dirty="0" smtClean="0"/>
              <a:t>Technically the funds are in trust and belong neither to the LHA or the Tenant until the Tenant Graduates.</a:t>
            </a:r>
          </a:p>
          <a:p>
            <a:pPr marL="0" indent="0">
              <a:buNone/>
            </a:pPr>
            <a:endParaRPr lang="en-US" dirty="0"/>
          </a:p>
          <a:p>
            <a:pPr marL="0" indent="0">
              <a:buNone/>
            </a:pPr>
            <a:r>
              <a:rPr lang="en-US" dirty="0" smtClean="0"/>
              <a:t>Note:  FSS Escrow Funds are now reduced from Rent Rental Income in the Funding calculation for LHA funding.</a:t>
            </a:r>
            <a:endParaRPr lang="en-US" dirty="0"/>
          </a:p>
        </p:txBody>
      </p:sp>
    </p:spTree>
    <p:extLst>
      <p:ext uri="{BB962C8B-B14F-4D97-AF65-F5344CB8AC3E}">
        <p14:creationId xmlns:p14="http://schemas.microsoft.com/office/powerpoint/2010/main" val="20284528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732155"/>
          </a:xfrm>
        </p:spPr>
        <p:txBody>
          <a:bodyPr/>
          <a:lstStyle/>
          <a:p>
            <a:r>
              <a:rPr lang="en-US" dirty="0" smtClean="0"/>
              <a:t>ESCROW Account </a:t>
            </a:r>
            <a:r>
              <a:rPr lang="en-US" sz="2400" dirty="0" smtClean="0"/>
              <a:t>( taken from HUD Slide presentation)</a:t>
            </a:r>
            <a:endParaRPr lang="en-US" sz="2400" dirty="0"/>
          </a:p>
        </p:txBody>
      </p:sp>
      <p:sp>
        <p:nvSpPr>
          <p:cNvPr id="3" name="Content Placeholder 2"/>
          <p:cNvSpPr>
            <a:spLocks noGrp="1"/>
          </p:cNvSpPr>
          <p:nvPr>
            <p:ph idx="1"/>
          </p:nvPr>
        </p:nvSpPr>
        <p:spPr>
          <a:xfrm>
            <a:off x="357051" y="1254034"/>
            <a:ext cx="11643360" cy="5460275"/>
          </a:xfrm>
        </p:spPr>
        <p:txBody>
          <a:bodyPr>
            <a:normAutofit/>
          </a:bodyPr>
          <a:lstStyle/>
          <a:p>
            <a:r>
              <a:rPr lang="en-US" sz="2400" i="1" dirty="0" smtClean="0"/>
              <a:t>4 CFR 984.305(a)</a:t>
            </a:r>
            <a:endParaRPr lang="en-US" sz="2400" dirty="0" smtClean="0"/>
          </a:p>
          <a:p>
            <a:pPr lvl="1"/>
            <a:r>
              <a:rPr lang="en-US" sz="2000" i="1" dirty="0" smtClean="0"/>
              <a:t>a)Establishment of FSS escrow account</a:t>
            </a:r>
            <a:r>
              <a:rPr lang="en-US" sz="2000" dirty="0" smtClean="0"/>
              <a:t>—(1) </a:t>
            </a:r>
            <a:r>
              <a:rPr lang="en-US" sz="2000" i="1" dirty="0" smtClean="0"/>
              <a:t>General</a:t>
            </a:r>
            <a:r>
              <a:rPr lang="en-US" sz="2000" dirty="0" smtClean="0"/>
              <a:t>. The PHA or owner shall deposit the FSS escrow account funds of all families participating in an FSS program into a </a:t>
            </a:r>
            <a:r>
              <a:rPr lang="en-US" sz="2000" b="1" u="sng" dirty="0" smtClean="0"/>
              <a:t>single interest- bearing depository account.</a:t>
            </a:r>
          </a:p>
          <a:p>
            <a:pPr lvl="1"/>
            <a:r>
              <a:rPr lang="en-US" sz="2000" dirty="0" smtClean="0"/>
              <a:t>The depository account may be part of the PHA’s or owner ’s overall accounts or a separate account</a:t>
            </a:r>
          </a:p>
          <a:p>
            <a:pPr lvl="1"/>
            <a:r>
              <a:rPr lang="en-US" sz="2000" dirty="0" smtClean="0"/>
              <a:t>Such escrow credit </a:t>
            </a:r>
            <a:r>
              <a:rPr lang="en-US" sz="2000" b="1" u="sng" dirty="0" smtClean="0"/>
              <a:t>amount must be deposited each month </a:t>
            </a:r>
            <a:r>
              <a:rPr lang="en-US" sz="2000" dirty="0" smtClean="0"/>
              <a:t>by the PHA or owner to each family’s FSS escrow account within the PHA’s or owner’s depository account.</a:t>
            </a:r>
          </a:p>
          <a:p>
            <a:pPr lvl="1"/>
            <a:r>
              <a:rPr lang="en-US" sz="2000" dirty="0" smtClean="0"/>
              <a:t>Old regulation said “periodically, but not less than annually”</a:t>
            </a:r>
          </a:p>
          <a:p>
            <a:pPr lvl="1"/>
            <a:r>
              <a:rPr lang="en-US" sz="2000" u="sng" dirty="0" smtClean="0">
                <a:solidFill>
                  <a:srgbClr val="C00000"/>
                </a:solidFill>
              </a:rPr>
              <a:t>NOW: Escrow is deposited each month regardless of whether the family pays rent or pays it on time</a:t>
            </a:r>
          </a:p>
          <a:p>
            <a:r>
              <a:rPr lang="pt-BR" sz="2400" i="1" dirty="0" smtClean="0"/>
              <a:t>24 CFR 984.305(a)(2)(iii</a:t>
            </a:r>
            <a:endParaRPr lang="pt-BR" sz="2400" dirty="0" smtClean="0"/>
          </a:p>
          <a:p>
            <a:pPr lvl="1"/>
            <a:r>
              <a:rPr lang="en-US" sz="2000" dirty="0" smtClean="0"/>
              <a:t>Clarification that the amounts due to the PHA/owner can only be taken by the PHA/owner from the escrow account </a:t>
            </a:r>
            <a:r>
              <a:rPr lang="en-US" sz="2000" u="sng" dirty="0" smtClean="0"/>
              <a:t>AT THE TIME OF FINAL DISBURSEMENT.</a:t>
            </a:r>
          </a:p>
          <a:p>
            <a:r>
              <a:rPr lang="pt-BR" sz="2400" i="1" dirty="0" smtClean="0"/>
              <a:t> </a:t>
            </a:r>
            <a:r>
              <a:rPr lang="pt-BR" sz="2400" i="1" u="sng" dirty="0" smtClean="0"/>
              <a:t>New Accounting Brief Number 26 </a:t>
            </a:r>
          </a:p>
          <a:p>
            <a:pPr lvl="1"/>
            <a:r>
              <a:rPr lang="pt-BR" sz="2000" i="1" dirty="0" smtClean="0"/>
              <a:t>This Accounting Brief will provide instruction on the entries and  process for  reporting the FSS Account Account on the DFS  (also on HUD resource website: Policy  and Proceedure for FSS Escrow Processing)</a:t>
            </a:r>
          </a:p>
          <a:p>
            <a:pPr lvl="1"/>
            <a:r>
              <a:rPr lang="pt-BR" sz="2000" i="1" dirty="0" smtClean="0"/>
              <a:t>Note HUD has Issued a new FSS Escrow Calculation Form (See FSS Resource page) </a:t>
            </a:r>
            <a:endParaRPr lang="pt-BR" sz="2000" dirty="0"/>
          </a:p>
          <a:p>
            <a:pPr marL="457200" lvl="1" indent="0">
              <a:buNone/>
            </a:pPr>
            <a:endParaRPr lang="en-US" sz="2000" dirty="0" smtClean="0"/>
          </a:p>
          <a:p>
            <a:pPr marL="457200" lvl="1" indent="0">
              <a:buNone/>
            </a:pPr>
            <a:endParaRPr lang="en-US" sz="2000" dirty="0" smtClean="0"/>
          </a:p>
          <a:p>
            <a:pPr lvl="1"/>
            <a:endParaRPr lang="en-US" sz="2000" dirty="0"/>
          </a:p>
        </p:txBody>
      </p:sp>
    </p:spTree>
    <p:extLst>
      <p:ext uri="{BB962C8B-B14F-4D97-AF65-F5344CB8AC3E}">
        <p14:creationId xmlns:p14="http://schemas.microsoft.com/office/powerpoint/2010/main" val="100102258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8" end="8"/>
                                            </p:txEl>
                                          </p:spTgt>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3">
                                            <p:txEl>
                                              <p:pRg st="9" end="9"/>
                                            </p:txEl>
                                          </p:spTgt>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700529"/>
          </a:xfrm>
        </p:spPr>
        <p:txBody>
          <a:bodyPr/>
          <a:lstStyle/>
          <a:p>
            <a:r>
              <a:rPr lang="en-US" dirty="0" smtClean="0"/>
              <a:t>Escrow accounting</a:t>
            </a:r>
            <a:endParaRPr lang="en-US" dirty="0"/>
          </a:p>
        </p:txBody>
      </p:sp>
      <p:sp>
        <p:nvSpPr>
          <p:cNvPr id="3" name="Content Placeholder 2"/>
          <p:cNvSpPr>
            <a:spLocks noGrp="1"/>
          </p:cNvSpPr>
          <p:nvPr>
            <p:ph idx="1"/>
          </p:nvPr>
        </p:nvSpPr>
        <p:spPr>
          <a:xfrm>
            <a:off x="838200" y="1120656"/>
            <a:ext cx="10515600" cy="5737344"/>
          </a:xfrm>
        </p:spPr>
        <p:txBody>
          <a:bodyPr>
            <a:normAutofit fontScale="47500" lnSpcReduction="20000"/>
          </a:bodyPr>
          <a:lstStyle/>
          <a:p>
            <a:r>
              <a:rPr lang="en-US" sz="3800" b="1" u="sng" dirty="0"/>
              <a:t>Annual Reporting of Individual Balances</a:t>
            </a:r>
          </a:p>
          <a:p>
            <a:pPr lvl="1"/>
            <a:r>
              <a:rPr lang="en-US" sz="3400" dirty="0"/>
              <a:t>At the end of each calendar year, the PHA will mail an annual statement to each FSS participant that shows every transaction for that year. The statement will include a beginning balance, all deposits on behalf of the participant, any interest credited, any disbursements to the FSS participant, and the ending balance by date.</a:t>
            </a:r>
          </a:p>
          <a:p>
            <a:r>
              <a:rPr lang="en-US" sz="3800" b="1" u="sng" dirty="0"/>
              <a:t>Interim </a:t>
            </a:r>
            <a:r>
              <a:rPr lang="en-US" sz="3800" b="1" u="sng" dirty="0" smtClean="0"/>
              <a:t>Disbursements ( Check your Selected FSS Plan Options)</a:t>
            </a:r>
            <a:endParaRPr lang="en-US" sz="3800" b="1" u="sng" dirty="0"/>
          </a:p>
          <a:p>
            <a:pPr lvl="1"/>
            <a:r>
              <a:rPr lang="en-US" sz="3400" dirty="0"/>
              <a:t>Interim disbursements will only be made to FSS participants to the extent that the disbursement will assist in the participant attaining their specific goals as stated in the FSS contract.  Examples include the following:</a:t>
            </a:r>
          </a:p>
          <a:p>
            <a:pPr lvl="1"/>
            <a:r>
              <a:rPr lang="en-US" sz="3400" dirty="0"/>
              <a:t>Payments for tuition or books for college or vocational school</a:t>
            </a:r>
          </a:p>
          <a:p>
            <a:pPr lvl="1"/>
            <a:r>
              <a:rPr lang="en-US" sz="3400" dirty="0"/>
              <a:t>Cost of uniforms for their job</a:t>
            </a:r>
          </a:p>
          <a:p>
            <a:pPr lvl="1"/>
            <a:r>
              <a:rPr lang="en-US" sz="3400" dirty="0"/>
              <a:t>Car repairs if the participant depends on a vehicle to get to school or their job</a:t>
            </a:r>
          </a:p>
          <a:p>
            <a:pPr lvl="1"/>
            <a:r>
              <a:rPr lang="en-US" sz="3400" dirty="0"/>
              <a:t>The amount of the actual interim disbursement will be in the amount supported by the allowable documented costs provided by the participant or vendor providing the services.  The disbursement will be provided in the form of a check.  The disbursement will be dated as of the check date to avoid accounting irregularities.  If the participant is later terminated from the FSS program, any disbursements are not required to be paid back to the PHA.</a:t>
            </a:r>
          </a:p>
          <a:p>
            <a:r>
              <a:rPr lang="en-US" sz="3800" b="1" u="sng" dirty="0"/>
              <a:t>Final Disbursements</a:t>
            </a:r>
          </a:p>
          <a:p>
            <a:pPr lvl="1"/>
            <a:r>
              <a:rPr lang="en-US" sz="3400" dirty="0"/>
              <a:t>Final disbursements to FSS participants will be made in a timely manner (not to exceed 30 days from the date the participant is eligible to receive the disbursement) according to guidelines established in the FSS contract.  The participant will not receive a 1099 because FSS escrow disbursements are not taxable income.</a:t>
            </a:r>
          </a:p>
          <a:p>
            <a:r>
              <a:rPr lang="en-US" sz="3800" b="1" u="sng" dirty="0"/>
              <a:t>FSS </a:t>
            </a:r>
            <a:r>
              <a:rPr lang="en-US" sz="3800" b="1" u="sng" dirty="0" smtClean="0"/>
              <a:t>Forfeitures   (how used and accounted for)</a:t>
            </a:r>
            <a:endParaRPr lang="en-US" sz="3800" b="1" u="sng" dirty="0"/>
          </a:p>
          <a:p>
            <a:pPr lvl="1"/>
            <a:r>
              <a:rPr lang="en-US" sz="2900" dirty="0" smtClean="0"/>
              <a:t>Coordinator Training</a:t>
            </a:r>
          </a:p>
          <a:p>
            <a:pPr lvl="1"/>
            <a:r>
              <a:rPr lang="en-US" sz="2900" dirty="0" smtClean="0"/>
              <a:t>Approved assistance for other FSS participants</a:t>
            </a:r>
            <a:endParaRPr lang="en-US" sz="2900" dirty="0"/>
          </a:p>
        </p:txBody>
      </p:sp>
    </p:spTree>
    <p:extLst>
      <p:ext uri="{BB962C8B-B14F-4D97-AF65-F5344CB8AC3E}">
        <p14:creationId xmlns:p14="http://schemas.microsoft.com/office/powerpoint/2010/main" val="12730048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nodeType="clickEffect">
                                  <p:stCondLst>
                                    <p:cond delay="0"/>
                                  </p:stCondLst>
                                  <p:childTnLst>
                                    <p:set>
                                      <p:cBhvr>
                                        <p:cTn id="36"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nodeType="clickEffect">
                                  <p:stCondLst>
                                    <p:cond delay="0"/>
                                  </p:stCondLst>
                                  <p:childTnLst>
                                    <p:set>
                                      <p:cBhvr>
                                        <p:cTn id="40"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nodeType="clickEffect">
                                  <p:stCondLst>
                                    <p:cond delay="0"/>
                                  </p:stCondLst>
                                  <p:childTnLst>
                                    <p:set>
                                      <p:cBhvr>
                                        <p:cTn id="44"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1" presetClass="entr" presetSubtype="0" fill="hold" nodeType="clickEffect">
                                  <p:stCondLst>
                                    <p:cond delay="0"/>
                                  </p:stCondLst>
                                  <p:childTnLst>
                                    <p:set>
                                      <p:cBhvr>
                                        <p:cTn id="48"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par>
                    <p:cTn id="49" fill="hold">
                      <p:stCondLst>
                        <p:cond delay="indefinite"/>
                      </p:stCondLst>
                      <p:childTnLst>
                        <p:par>
                          <p:cTn id="50" fill="hold">
                            <p:stCondLst>
                              <p:cond delay="0"/>
                            </p:stCondLst>
                            <p:childTnLst>
                              <p:par>
                                <p:cTn id="51" presetID="1" presetClass="entr" presetSubtype="0" fill="hold" nodeType="clickEffect">
                                  <p:stCondLst>
                                    <p:cond delay="0"/>
                                  </p:stCondLst>
                                  <p:childTnLst>
                                    <p:set>
                                      <p:cBhvr>
                                        <p:cTn id="52" dur="1" fill="hold">
                                          <p:stCondLst>
                                            <p:cond delay="0"/>
                                          </p:stCondLst>
                                        </p:cTn>
                                        <p:tgtEl>
                                          <p:spTgt spid="3">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Reasons an Escrow Account will be Forfeited</a:t>
            </a:r>
            <a:endParaRPr lang="en-US" dirty="0"/>
          </a:p>
        </p:txBody>
      </p:sp>
      <p:sp>
        <p:nvSpPr>
          <p:cNvPr id="3" name="Content Placeholder 2"/>
          <p:cNvSpPr>
            <a:spLocks noGrp="1"/>
          </p:cNvSpPr>
          <p:nvPr>
            <p:ph idx="1"/>
          </p:nvPr>
        </p:nvSpPr>
        <p:spPr/>
        <p:txBody>
          <a:bodyPr/>
          <a:lstStyle/>
          <a:p>
            <a:r>
              <a:rPr lang="en-US" dirty="0" smtClean="0"/>
              <a:t>Participant is terminated from the Housing Program for violation of Program rules (HAP Contract  or  PHA Lease)</a:t>
            </a:r>
          </a:p>
          <a:p>
            <a:r>
              <a:rPr lang="en-US" dirty="0" smtClean="0"/>
              <a:t>Participant is terminated from FSS for not meeting  Contract Terms</a:t>
            </a:r>
          </a:p>
          <a:p>
            <a:r>
              <a:rPr lang="en-US" dirty="0" smtClean="0"/>
              <a:t>Participant has elected to not continue FSS Contract</a:t>
            </a:r>
            <a:endParaRPr lang="en-US" dirty="0"/>
          </a:p>
        </p:txBody>
      </p:sp>
    </p:spTree>
    <p:extLst>
      <p:ext uri="{BB962C8B-B14F-4D97-AF65-F5344CB8AC3E}">
        <p14:creationId xmlns:p14="http://schemas.microsoft.com/office/powerpoint/2010/main" val="27402173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Other  Escrow Account restrictions</a:t>
            </a:r>
            <a:endParaRPr lang="en-US" dirty="0"/>
          </a:p>
        </p:txBody>
      </p:sp>
      <p:sp>
        <p:nvSpPr>
          <p:cNvPr id="3" name="Content Placeholder 2"/>
          <p:cNvSpPr>
            <a:spLocks noGrp="1"/>
          </p:cNvSpPr>
          <p:nvPr>
            <p:ph idx="1"/>
          </p:nvPr>
        </p:nvSpPr>
        <p:spPr/>
        <p:txBody>
          <a:bodyPr>
            <a:normAutofit lnSpcReduction="10000"/>
          </a:bodyPr>
          <a:lstStyle/>
          <a:p>
            <a:r>
              <a:rPr lang="en-US" dirty="0"/>
              <a:t>24 CFR 984.305(a)(2)(iii) </a:t>
            </a:r>
            <a:endParaRPr lang="en-US" dirty="0" smtClean="0"/>
          </a:p>
          <a:p>
            <a:pPr lvl="1"/>
            <a:r>
              <a:rPr lang="en-US" dirty="0" smtClean="0"/>
              <a:t>Clarification </a:t>
            </a:r>
            <a:r>
              <a:rPr lang="en-US" dirty="0"/>
              <a:t>that the amounts due to the PHA/owner can only be taken by the PHA/owner from the escrow account AT THE TIME OF FINAL DISBURSEMENT.</a:t>
            </a:r>
          </a:p>
          <a:p>
            <a:r>
              <a:rPr lang="en-US" dirty="0" smtClean="0"/>
              <a:t>24 </a:t>
            </a:r>
            <a:r>
              <a:rPr lang="en-US" dirty="0"/>
              <a:t>CFR 984.305(b)(4)(iii) • </a:t>
            </a:r>
            <a:endParaRPr lang="en-US" dirty="0" smtClean="0"/>
          </a:p>
          <a:p>
            <a:pPr lvl="1"/>
            <a:r>
              <a:rPr lang="en-US" dirty="0" smtClean="0"/>
              <a:t>No </a:t>
            </a:r>
            <a:r>
              <a:rPr lang="en-US" dirty="0"/>
              <a:t>escrow credit (iii) During the time an HCV family is in the process of moving to a new unit and is not under a lease</a:t>
            </a:r>
            <a:r>
              <a:rPr lang="en-US" dirty="0" smtClean="0"/>
              <a:t>.</a:t>
            </a:r>
            <a:endParaRPr lang="en-US" dirty="0"/>
          </a:p>
          <a:p>
            <a:pPr lvl="1"/>
            <a:endParaRPr lang="en-US" dirty="0" smtClean="0"/>
          </a:p>
          <a:p>
            <a:pPr marL="457200" lvl="1" indent="0">
              <a:buNone/>
            </a:pPr>
            <a:r>
              <a:rPr lang="en-US" b="1" dirty="0" smtClean="0">
                <a:solidFill>
                  <a:srgbClr val="C00000"/>
                </a:solidFill>
              </a:rPr>
              <a:t>**The </a:t>
            </a:r>
            <a:r>
              <a:rPr lang="en-US" b="1" dirty="0">
                <a:solidFill>
                  <a:srgbClr val="C00000"/>
                </a:solidFill>
              </a:rPr>
              <a:t>Proposed Rule proposed an automatic disbursement of escrow to the family/estate if an FSS participant passed away before Graduating and there was no other adult family member to take over the </a:t>
            </a:r>
            <a:r>
              <a:rPr lang="en-US" b="1" dirty="0" err="1">
                <a:solidFill>
                  <a:srgbClr val="C00000"/>
                </a:solidFill>
              </a:rPr>
              <a:t>CoP.</a:t>
            </a:r>
            <a:r>
              <a:rPr lang="en-US" b="1" dirty="0">
                <a:solidFill>
                  <a:srgbClr val="C00000"/>
                </a:solidFill>
              </a:rPr>
              <a:t> </a:t>
            </a:r>
          </a:p>
          <a:p>
            <a:pPr marL="457200" lvl="1" indent="0">
              <a:buNone/>
            </a:pPr>
            <a:r>
              <a:rPr lang="en-US" b="1" dirty="0">
                <a:solidFill>
                  <a:srgbClr val="C00000"/>
                </a:solidFill>
              </a:rPr>
              <a:t>	</a:t>
            </a:r>
            <a:r>
              <a:rPr lang="en-US" b="1" u="sng" dirty="0">
                <a:solidFill>
                  <a:srgbClr val="C00000"/>
                </a:solidFill>
              </a:rPr>
              <a:t>This is NOT in the Final </a:t>
            </a:r>
            <a:r>
              <a:rPr lang="en-US" b="1" u="sng" dirty="0" smtClean="0">
                <a:solidFill>
                  <a:srgbClr val="C00000"/>
                </a:solidFill>
              </a:rPr>
              <a:t>Rule  </a:t>
            </a:r>
          </a:p>
          <a:p>
            <a:pPr marL="457200" lvl="1" indent="0">
              <a:buNone/>
            </a:pPr>
            <a:r>
              <a:rPr lang="en-US" b="1" dirty="0" smtClean="0">
                <a:solidFill>
                  <a:srgbClr val="C00000"/>
                </a:solidFill>
              </a:rPr>
              <a:t>	</a:t>
            </a:r>
            <a:r>
              <a:rPr lang="en-US" b="1" u="sng" dirty="0" smtClean="0">
                <a:solidFill>
                  <a:srgbClr val="C00000"/>
                </a:solidFill>
              </a:rPr>
              <a:t>This would still be a matter for a waiver from HUD</a:t>
            </a:r>
          </a:p>
          <a:p>
            <a:pPr marL="457200" lvl="1" indent="0">
              <a:buNone/>
            </a:pPr>
            <a:endParaRPr lang="en-US" u="sng" dirty="0" smtClean="0"/>
          </a:p>
        </p:txBody>
      </p:sp>
    </p:spTree>
    <p:extLst>
      <p:ext uri="{BB962C8B-B14F-4D97-AF65-F5344CB8AC3E}">
        <p14:creationId xmlns:p14="http://schemas.microsoft.com/office/powerpoint/2010/main" val="147010030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51255"/>
            <a:ext cx="10515600" cy="1539434"/>
          </a:xfrm>
        </p:spPr>
        <p:txBody>
          <a:bodyPr>
            <a:noAutofit/>
          </a:bodyPr>
          <a:lstStyle/>
          <a:p>
            <a:pPr algn="ctr"/>
            <a:r>
              <a:rPr lang="en-US" sz="3600" b="1" dirty="0" smtClean="0"/>
              <a:t>Regulations Related </a:t>
            </a:r>
            <a:br>
              <a:rPr lang="en-US" sz="3600" b="1" dirty="0" smtClean="0"/>
            </a:br>
            <a:r>
              <a:rPr lang="en-US" sz="3600" b="1" dirty="0" smtClean="0"/>
              <a:t>to </a:t>
            </a:r>
            <a:br>
              <a:rPr lang="en-US" sz="3600" b="1" dirty="0" smtClean="0"/>
            </a:br>
            <a:r>
              <a:rPr lang="en-US" sz="3600" b="1" dirty="0" smtClean="0"/>
              <a:t>EIV and Participants Data</a:t>
            </a:r>
            <a:endParaRPr lang="en-US" sz="3600" b="1" dirty="0"/>
          </a:p>
        </p:txBody>
      </p:sp>
      <p:sp>
        <p:nvSpPr>
          <p:cNvPr id="3" name="Content Placeholder 2"/>
          <p:cNvSpPr>
            <a:spLocks noGrp="1"/>
          </p:cNvSpPr>
          <p:nvPr>
            <p:ph idx="1"/>
          </p:nvPr>
        </p:nvSpPr>
        <p:spPr>
          <a:xfrm>
            <a:off x="838200" y="2000680"/>
            <a:ext cx="10515600" cy="4176283"/>
          </a:xfrm>
        </p:spPr>
        <p:txBody>
          <a:bodyPr/>
          <a:lstStyle/>
          <a:p>
            <a:r>
              <a:rPr lang="en-US" dirty="0"/>
              <a:t>Requirements for  Privacy and Protection of personal </a:t>
            </a:r>
            <a:r>
              <a:rPr lang="en-US" dirty="0" smtClean="0"/>
              <a:t>Data</a:t>
            </a:r>
          </a:p>
          <a:p>
            <a:pPr lvl="1"/>
            <a:r>
              <a:rPr lang="en-US" dirty="0"/>
              <a:t>PHA should have a policy on confidentiality, </a:t>
            </a:r>
          </a:p>
          <a:p>
            <a:pPr lvl="1"/>
            <a:r>
              <a:rPr lang="en-US" dirty="0"/>
              <a:t>Records protection </a:t>
            </a:r>
            <a:r>
              <a:rPr lang="en-US" dirty="0" smtClean="0"/>
              <a:t>(electronic and paper)</a:t>
            </a:r>
            <a:endParaRPr lang="en-US" dirty="0"/>
          </a:p>
          <a:p>
            <a:pPr lvl="1"/>
            <a:r>
              <a:rPr lang="en-US" dirty="0"/>
              <a:t>Records retention</a:t>
            </a:r>
          </a:p>
          <a:p>
            <a:pPr lvl="1"/>
            <a:r>
              <a:rPr lang="en-US" dirty="0"/>
              <a:t>Security and access control (electronic and paper records</a:t>
            </a:r>
            <a:r>
              <a:rPr lang="en-US" dirty="0" smtClean="0"/>
              <a:t>)</a:t>
            </a:r>
          </a:p>
          <a:p>
            <a:pPr lvl="1"/>
            <a:r>
              <a:rPr lang="en-US" dirty="0" smtClean="0"/>
              <a:t>EIV Policy and </a:t>
            </a:r>
            <a:r>
              <a:rPr lang="en-US" dirty="0"/>
              <a:t>C</a:t>
            </a:r>
            <a:r>
              <a:rPr lang="en-US" dirty="0" smtClean="0"/>
              <a:t>ontrolled access Policy</a:t>
            </a:r>
            <a:endParaRPr lang="en-US" dirty="0"/>
          </a:p>
          <a:p>
            <a:endParaRPr lang="en-US" dirty="0"/>
          </a:p>
          <a:p>
            <a:pPr lvl="1"/>
            <a:endParaRPr lang="en-US" dirty="0"/>
          </a:p>
        </p:txBody>
      </p:sp>
    </p:spTree>
    <p:extLst>
      <p:ext uri="{BB962C8B-B14F-4D97-AF65-F5344CB8AC3E}">
        <p14:creationId xmlns:p14="http://schemas.microsoft.com/office/powerpoint/2010/main" val="9063712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C00000"/>
                </a:solidFill>
              </a:rPr>
              <a:t>Confidentiality and Access to Data Compliance</a:t>
            </a:r>
            <a:endParaRPr lang="en-US" b="1" dirty="0">
              <a:solidFill>
                <a:srgbClr val="C00000"/>
              </a:solidFill>
            </a:endParaRPr>
          </a:p>
        </p:txBody>
      </p:sp>
      <p:sp>
        <p:nvSpPr>
          <p:cNvPr id="3" name="Content Placeholder 2"/>
          <p:cNvSpPr>
            <a:spLocks noGrp="1"/>
          </p:cNvSpPr>
          <p:nvPr>
            <p:ph idx="1"/>
          </p:nvPr>
        </p:nvSpPr>
        <p:spPr/>
        <p:txBody>
          <a:bodyPr>
            <a:normAutofit fontScale="92500" lnSpcReduction="10000"/>
          </a:bodyPr>
          <a:lstStyle/>
          <a:p>
            <a:r>
              <a:rPr lang="en-US" b="1" dirty="0" smtClean="0">
                <a:solidFill>
                  <a:srgbClr val="C00000"/>
                </a:solidFill>
              </a:rPr>
              <a:t>FSS Coordinator must to be authorized to see or access EIV data  in order to have access to FSS participant data.</a:t>
            </a:r>
          </a:p>
          <a:p>
            <a:r>
              <a:rPr lang="en-US" b="1" dirty="0" smtClean="0">
                <a:solidFill>
                  <a:srgbClr val="C00000"/>
                </a:solidFill>
              </a:rPr>
              <a:t>Participant Data must be maintained in accordance with PIH Notice 2015-06 </a:t>
            </a:r>
            <a:r>
              <a:rPr lang="en-US" sz="2400" b="1" i="1" dirty="0" smtClean="0">
                <a:solidFill>
                  <a:srgbClr val="C00000"/>
                </a:solidFill>
              </a:rPr>
              <a:t>(HUD Privacy Protection Guidance for Third Parties) </a:t>
            </a:r>
            <a:r>
              <a:rPr lang="en-US" b="1" dirty="0" smtClean="0">
                <a:solidFill>
                  <a:srgbClr val="C00000"/>
                </a:solidFill>
              </a:rPr>
              <a:t>as well as EIV requirements and OMB Notices</a:t>
            </a:r>
          </a:p>
          <a:p>
            <a:pPr lvl="1"/>
            <a:r>
              <a:rPr lang="en-US" b="1" dirty="0" smtClean="0">
                <a:solidFill>
                  <a:srgbClr val="C00000"/>
                </a:solidFill>
              </a:rPr>
              <a:t>States the 1974 Privacy Act Requirements  for compliance with all HUD grant funding and OMB Guidance on privacy</a:t>
            </a:r>
          </a:p>
          <a:p>
            <a:pPr lvl="1"/>
            <a:r>
              <a:rPr lang="en-US" b="1" dirty="0" smtClean="0">
                <a:solidFill>
                  <a:srgbClr val="C00000"/>
                </a:solidFill>
              </a:rPr>
              <a:t>Restriction of use of Income Information and other PII (Personally Identifiable Information)</a:t>
            </a:r>
          </a:p>
          <a:p>
            <a:pPr lvl="1"/>
            <a:r>
              <a:rPr lang="en-US" b="1" dirty="0" smtClean="0">
                <a:solidFill>
                  <a:srgbClr val="C00000"/>
                </a:solidFill>
              </a:rPr>
              <a:t>Requires Security Awareness and Privacy Training (Part of EIV access process)</a:t>
            </a:r>
          </a:p>
          <a:p>
            <a:pPr lvl="1"/>
            <a:r>
              <a:rPr lang="en-US" b="1" dirty="0" smtClean="0">
                <a:solidFill>
                  <a:srgbClr val="C00000"/>
                </a:solidFill>
              </a:rPr>
              <a:t>Specific Protection requirements for Electronic and Paper files containing sensitive PII (use of files, storage, access, electronic transmission, retention and dispositio</a:t>
            </a:r>
            <a:r>
              <a:rPr lang="en-US" dirty="0" smtClean="0">
                <a:solidFill>
                  <a:srgbClr val="C00000"/>
                </a:solidFill>
              </a:rPr>
              <a:t>n </a:t>
            </a:r>
            <a:r>
              <a:rPr lang="en-US" b="1" dirty="0" smtClean="0">
                <a:solidFill>
                  <a:srgbClr val="C00000"/>
                </a:solidFill>
              </a:rPr>
              <a:t>of files)</a:t>
            </a:r>
            <a:endParaRPr lang="en-US" b="1" dirty="0">
              <a:solidFill>
                <a:srgbClr val="C00000"/>
              </a:solidFill>
            </a:endParaRPr>
          </a:p>
        </p:txBody>
      </p:sp>
    </p:spTree>
    <p:extLst>
      <p:ext uri="{BB962C8B-B14F-4D97-AF65-F5344CB8AC3E}">
        <p14:creationId xmlns:p14="http://schemas.microsoft.com/office/powerpoint/2010/main" val="39974106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Privacy continued: PII and SPII</a:t>
            </a:r>
            <a:endParaRPr lang="en-US" dirty="0"/>
          </a:p>
        </p:txBody>
      </p:sp>
      <p:sp>
        <p:nvSpPr>
          <p:cNvPr id="3" name="Content Placeholder 2"/>
          <p:cNvSpPr>
            <a:spLocks noGrp="1"/>
          </p:cNvSpPr>
          <p:nvPr>
            <p:ph idx="1"/>
          </p:nvPr>
        </p:nvSpPr>
        <p:spPr/>
        <p:txBody>
          <a:bodyPr>
            <a:normAutofit/>
          </a:bodyPr>
          <a:lstStyle/>
          <a:p>
            <a:r>
              <a:rPr lang="en-US" dirty="0"/>
              <a:t>Personally Identifiable Information (PII). Defined in OMB M-07-16 </a:t>
            </a:r>
            <a:r>
              <a:rPr lang="en-US" dirty="0" smtClean="0"/>
              <a:t>:</a:t>
            </a:r>
          </a:p>
          <a:p>
            <a:pPr lvl="1"/>
            <a:r>
              <a:rPr lang="en-US" dirty="0" smtClean="0"/>
              <a:t>PII:  Information </a:t>
            </a:r>
            <a:r>
              <a:rPr lang="en-US" dirty="0"/>
              <a:t>which can be used to distinguish or trace an individual’s identity, such as their name, social security number, biometric records, etc. alone, or when combined with other personal or identifying information which is linked or linkable to a specific individual, such as date and place of birth, mother’s maiden name, </a:t>
            </a:r>
            <a:r>
              <a:rPr lang="en-US" dirty="0" err="1" smtClean="0"/>
              <a:t>etc</a:t>
            </a:r>
            <a:r>
              <a:rPr lang="en-US" dirty="0" smtClean="0"/>
              <a:t>  (</a:t>
            </a:r>
            <a:r>
              <a:rPr lang="en-US" i="1" dirty="0" smtClean="0"/>
              <a:t>with new technology-- facial recognition</a:t>
            </a:r>
            <a:r>
              <a:rPr lang="en-US" dirty="0" smtClean="0"/>
              <a:t>)</a:t>
            </a:r>
          </a:p>
          <a:p>
            <a:pPr lvl="1"/>
            <a:r>
              <a:rPr lang="en-US" dirty="0"/>
              <a:t>Sensitive Personally Identifiable </a:t>
            </a:r>
            <a:r>
              <a:rPr lang="en-US" dirty="0" smtClean="0"/>
              <a:t>Information:  information </a:t>
            </a:r>
            <a:r>
              <a:rPr lang="en-US" dirty="0"/>
              <a:t>that when lost, compromised or disclosed without authorization could substantially harm an individual. Examples of sensitive PII include social security or driver’s license numbers, medical records, and financial account numbers such as credit or debit card numbers. </a:t>
            </a:r>
          </a:p>
        </p:txBody>
      </p:sp>
    </p:spTree>
    <p:extLst>
      <p:ext uri="{BB962C8B-B14F-4D97-AF65-F5344CB8AC3E}">
        <p14:creationId xmlns:p14="http://schemas.microsoft.com/office/powerpoint/2010/main" val="290786158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85825" y="288926"/>
            <a:ext cx="10515600" cy="246783"/>
          </a:xfrm>
        </p:spPr>
        <p:txBody>
          <a:bodyPr>
            <a:normAutofit fontScale="90000"/>
          </a:bodyPr>
          <a:lstStyle/>
          <a:p>
            <a:endParaRPr lang="en-US" sz="5400" b="1" dirty="0"/>
          </a:p>
        </p:txBody>
      </p:sp>
      <p:sp>
        <p:nvSpPr>
          <p:cNvPr id="3" name="Content Placeholder 2"/>
          <p:cNvSpPr>
            <a:spLocks noGrp="1"/>
          </p:cNvSpPr>
          <p:nvPr>
            <p:ph idx="1"/>
          </p:nvPr>
        </p:nvSpPr>
        <p:spPr>
          <a:xfrm>
            <a:off x="838200" y="766618"/>
            <a:ext cx="10515600" cy="5410345"/>
          </a:xfrm>
        </p:spPr>
        <p:txBody>
          <a:bodyPr>
            <a:noAutofit/>
          </a:bodyPr>
          <a:lstStyle/>
          <a:p>
            <a:pPr marL="0" indent="0" algn="ctr">
              <a:buNone/>
            </a:pPr>
            <a:r>
              <a:rPr lang="en-US" sz="8800" b="1" dirty="0"/>
              <a:t>New </a:t>
            </a:r>
            <a:endParaRPr lang="en-US" sz="8800" b="1" dirty="0" smtClean="0"/>
          </a:p>
          <a:p>
            <a:pPr marL="0" indent="0" algn="ctr">
              <a:buNone/>
            </a:pPr>
            <a:r>
              <a:rPr lang="en-US" sz="8800" b="1" dirty="0" smtClean="0"/>
              <a:t>Reporting </a:t>
            </a:r>
          </a:p>
          <a:p>
            <a:pPr marL="0" indent="0" algn="ctr">
              <a:buNone/>
            </a:pPr>
            <a:r>
              <a:rPr lang="en-US" sz="4800" b="1" dirty="0" smtClean="0"/>
              <a:t>and </a:t>
            </a:r>
          </a:p>
          <a:p>
            <a:pPr marL="0" indent="0" algn="ctr">
              <a:buNone/>
            </a:pPr>
            <a:r>
              <a:rPr lang="en-US" sz="8800" b="1" dirty="0" smtClean="0"/>
              <a:t>Monitoring</a:t>
            </a:r>
            <a:endParaRPr lang="en-US" sz="8800" dirty="0"/>
          </a:p>
        </p:txBody>
      </p:sp>
    </p:spTree>
    <p:extLst>
      <p:ext uri="{BB962C8B-B14F-4D97-AF65-F5344CB8AC3E}">
        <p14:creationId xmlns:p14="http://schemas.microsoft.com/office/powerpoint/2010/main" val="1873783664"/>
      </p:ext>
    </p:extLst>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4800" b="1" dirty="0" smtClean="0"/>
              <a:t>HUD: “ Why Monitor the FSS Programs”</a:t>
            </a:r>
            <a:endParaRPr lang="en-US" sz="4800" b="1" dirty="0"/>
          </a:p>
        </p:txBody>
      </p:sp>
      <p:sp>
        <p:nvSpPr>
          <p:cNvPr id="3" name="Content Placeholder 2"/>
          <p:cNvSpPr>
            <a:spLocks noGrp="1"/>
          </p:cNvSpPr>
          <p:nvPr>
            <p:ph idx="1"/>
          </p:nvPr>
        </p:nvSpPr>
        <p:spPr/>
        <p:txBody>
          <a:bodyPr/>
          <a:lstStyle/>
          <a:p>
            <a:r>
              <a:rPr lang="en-US" b="1" dirty="0"/>
              <a:t>The IG says </a:t>
            </a:r>
            <a:r>
              <a:rPr lang="en-US" b="1" dirty="0" smtClean="0"/>
              <a:t>so!!</a:t>
            </a:r>
          </a:p>
          <a:p>
            <a:r>
              <a:rPr lang="en-US" u="sng" dirty="0" smtClean="0"/>
              <a:t>We’ve </a:t>
            </a:r>
            <a:r>
              <a:rPr lang="en-US" u="sng" dirty="0"/>
              <a:t>been making grants for almost 30 years and have never had a coordinated monitoring </a:t>
            </a:r>
            <a:r>
              <a:rPr lang="en-US" u="sng" dirty="0" smtClean="0"/>
              <a:t>plan</a:t>
            </a:r>
          </a:p>
          <a:p>
            <a:r>
              <a:rPr lang="en-US" dirty="0" smtClean="0"/>
              <a:t>Fiscal </a:t>
            </a:r>
            <a:r>
              <a:rPr lang="en-US" dirty="0"/>
              <a:t>responsibility for tax-payer dollars is part of our </a:t>
            </a:r>
            <a:r>
              <a:rPr lang="en-US" dirty="0" smtClean="0"/>
              <a:t>job </a:t>
            </a:r>
          </a:p>
          <a:p>
            <a:r>
              <a:rPr lang="en-US" dirty="0" smtClean="0"/>
              <a:t>We </a:t>
            </a:r>
            <a:r>
              <a:rPr lang="en-US" dirty="0"/>
              <a:t>want to help programs that are </a:t>
            </a:r>
            <a:r>
              <a:rPr lang="en-US" dirty="0" smtClean="0"/>
              <a:t>struggling</a:t>
            </a:r>
          </a:p>
          <a:p>
            <a:r>
              <a:rPr lang="en-US" dirty="0" smtClean="0"/>
              <a:t> We </a:t>
            </a:r>
            <a:r>
              <a:rPr lang="en-US" dirty="0"/>
              <a:t>have TA </a:t>
            </a:r>
            <a:r>
              <a:rPr lang="en-US" dirty="0" smtClean="0"/>
              <a:t>available</a:t>
            </a:r>
          </a:p>
          <a:p>
            <a:r>
              <a:rPr lang="en-US" dirty="0" smtClean="0"/>
              <a:t> </a:t>
            </a:r>
            <a:r>
              <a:rPr lang="en-US" dirty="0"/>
              <a:t>We want to learn from excellent </a:t>
            </a:r>
            <a:r>
              <a:rPr lang="en-US" dirty="0" smtClean="0"/>
              <a:t>programs</a:t>
            </a:r>
          </a:p>
          <a:p>
            <a:r>
              <a:rPr lang="en-US" dirty="0" smtClean="0"/>
              <a:t> </a:t>
            </a:r>
            <a:r>
              <a:rPr lang="en-US" b="1" dirty="0" smtClean="0"/>
              <a:t>We </a:t>
            </a:r>
            <a:r>
              <a:rPr lang="en-US" b="1" dirty="0"/>
              <a:t>want to </a:t>
            </a:r>
            <a:r>
              <a:rPr lang="en-US" b="1" i="1" u="sng" dirty="0">
                <a:solidFill>
                  <a:srgbClr val="C00000"/>
                </a:solidFill>
              </a:rPr>
              <a:t>direct increases in funding to outstanding programs</a:t>
            </a:r>
          </a:p>
        </p:txBody>
      </p:sp>
    </p:spTree>
    <p:extLst>
      <p:ext uri="{BB962C8B-B14F-4D97-AF65-F5344CB8AC3E}">
        <p14:creationId xmlns:p14="http://schemas.microsoft.com/office/powerpoint/2010/main" val="32510719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70641" y="142875"/>
            <a:ext cx="10783159" cy="1569047"/>
          </a:xfrm>
        </p:spPr>
        <p:txBody>
          <a:bodyPr>
            <a:normAutofit fontScale="90000"/>
          </a:bodyPr>
          <a:lstStyle/>
          <a:p>
            <a:pPr algn="ctr"/>
            <a:r>
              <a:rPr lang="en-US" b="1" dirty="0" smtClean="0"/>
              <a:t>FSS Annual Report </a:t>
            </a:r>
            <a:br>
              <a:rPr lang="en-US" b="1" dirty="0" smtClean="0"/>
            </a:br>
            <a:r>
              <a:rPr lang="en-US" sz="2700" b="1" dirty="0" smtClean="0"/>
              <a:t>and </a:t>
            </a:r>
            <a:r>
              <a:rPr lang="en-US" b="1" dirty="0" smtClean="0"/>
              <a:t/>
            </a:r>
            <a:br>
              <a:rPr lang="en-US" b="1" dirty="0" smtClean="0"/>
            </a:br>
            <a:r>
              <a:rPr lang="en-US" b="1" dirty="0" smtClean="0"/>
              <a:t>FSS  </a:t>
            </a:r>
            <a:r>
              <a:rPr lang="en-US" b="1" dirty="0"/>
              <a:t>HUD </a:t>
            </a:r>
            <a:r>
              <a:rPr lang="en-US" b="1" dirty="0" smtClean="0"/>
              <a:t> Monitoring Tool</a:t>
            </a:r>
            <a:endParaRPr lang="en-US" sz="2200" b="1" dirty="0"/>
          </a:p>
        </p:txBody>
      </p:sp>
      <p:sp>
        <p:nvSpPr>
          <p:cNvPr id="3" name="Content Placeholder 2"/>
          <p:cNvSpPr>
            <a:spLocks noGrp="1"/>
          </p:cNvSpPr>
          <p:nvPr>
            <p:ph idx="1"/>
          </p:nvPr>
        </p:nvSpPr>
        <p:spPr>
          <a:xfrm>
            <a:off x="419386" y="1948873"/>
            <a:ext cx="11481564" cy="4909127"/>
          </a:xfrm>
        </p:spPr>
        <p:txBody>
          <a:bodyPr>
            <a:normAutofit fontScale="70000" lnSpcReduction="20000"/>
          </a:bodyPr>
          <a:lstStyle/>
          <a:p>
            <a:r>
              <a:rPr lang="en-US" sz="3400" b="1" dirty="0"/>
              <a:t>FSS Annual Report:  HUD Form: </a:t>
            </a:r>
            <a:r>
              <a:rPr lang="en-US" sz="3400" b="1" dirty="0" smtClean="0"/>
              <a:t>52651-C  (4 </a:t>
            </a:r>
            <a:r>
              <a:rPr lang="en-US" sz="3400" b="1" dirty="0"/>
              <a:t>page </a:t>
            </a:r>
            <a:r>
              <a:rPr lang="en-US" sz="3400" b="1" dirty="0" smtClean="0"/>
              <a:t>document)</a:t>
            </a:r>
          </a:p>
          <a:p>
            <a:pPr lvl="1"/>
            <a:r>
              <a:rPr lang="en-US" sz="2900" b="1" dirty="0" smtClean="0"/>
              <a:t>Report to </a:t>
            </a:r>
            <a:r>
              <a:rPr lang="en-US" sz="2900" b="1" dirty="0"/>
              <a:t>be sent and collected electronically via Google Forms or Survey Monkey or </a:t>
            </a:r>
            <a:r>
              <a:rPr lang="en-US" sz="2900" b="1" dirty="0" smtClean="0"/>
              <a:t>similar (annually) (Annually period for reporting not defined)</a:t>
            </a:r>
          </a:p>
          <a:p>
            <a:pPr marL="457200" lvl="1" indent="0">
              <a:buNone/>
            </a:pPr>
            <a:endParaRPr lang="en-US" sz="2900" b="1" dirty="0" smtClean="0"/>
          </a:p>
          <a:p>
            <a:r>
              <a:rPr lang="en-US" sz="3400" b="1" dirty="0" smtClean="0"/>
              <a:t>HUD FSS Monitoring Tool (PHA Self Assessment Checklist) (17 Page document) to be conducted by Area HUD Office</a:t>
            </a:r>
          </a:p>
          <a:p>
            <a:pPr lvl="1"/>
            <a:r>
              <a:rPr lang="en-US" sz="2900" b="1" dirty="0" smtClean="0"/>
              <a:t>HUD </a:t>
            </a:r>
            <a:r>
              <a:rPr lang="en-US" sz="2900" b="1" dirty="0"/>
              <a:t>Area Office Will conduct review of 20% of the FSS Programs in their  portfolio  Annually (</a:t>
            </a:r>
            <a:r>
              <a:rPr lang="en-US" sz="2900" b="1" dirty="0" smtClean="0"/>
              <a:t>each FSS </a:t>
            </a:r>
            <a:r>
              <a:rPr lang="en-US" sz="2900" b="1" dirty="0"/>
              <a:t>program at least once every 5 years</a:t>
            </a:r>
            <a:r>
              <a:rPr lang="en-US" sz="2900" b="1" dirty="0" smtClean="0"/>
              <a:t>)</a:t>
            </a:r>
          </a:p>
          <a:p>
            <a:pPr lvl="1"/>
            <a:r>
              <a:rPr lang="en-US" sz="2900" b="1" dirty="0" smtClean="0"/>
              <a:t>The PHA will be asked to complete the form and return to Area Office and may be asked to discuss</a:t>
            </a:r>
            <a:endParaRPr lang="en-US" sz="2900" b="1" dirty="0"/>
          </a:p>
          <a:p>
            <a:pPr lvl="2"/>
            <a:r>
              <a:rPr lang="en-US" sz="2600" dirty="0"/>
              <a:t>Will HUD review  </a:t>
            </a:r>
            <a:r>
              <a:rPr lang="en-US" sz="2600" dirty="0" smtClean="0"/>
              <a:t>ever be on site?</a:t>
            </a:r>
          </a:p>
          <a:p>
            <a:pPr lvl="2"/>
            <a:r>
              <a:rPr lang="en-US" sz="2600" dirty="0" smtClean="0"/>
              <a:t>Should PHA prepare documentation annually to be prepared for FSS Monitoring Tool?   </a:t>
            </a:r>
          </a:p>
          <a:p>
            <a:pPr lvl="2"/>
            <a:r>
              <a:rPr lang="en-US" sz="2600" dirty="0" smtClean="0"/>
              <a:t>How will the PHA document weekly and monthly in a way to have the needed documentation for the  FSS Annual Report and the FSS HUD Monitoring tool ?</a:t>
            </a:r>
          </a:p>
          <a:p>
            <a:pPr lvl="2"/>
            <a:r>
              <a:rPr lang="en-US" sz="2600" dirty="0" smtClean="0"/>
              <a:t>Will IPA Auditor report be required to provide review reports and documentation?</a:t>
            </a:r>
            <a:endParaRPr lang="en-US" sz="2600" dirty="0"/>
          </a:p>
          <a:p>
            <a:pPr lvl="1"/>
            <a:endParaRPr lang="en-US" dirty="0" smtClean="0"/>
          </a:p>
          <a:p>
            <a:pPr marL="457200" lvl="1" indent="0">
              <a:buNone/>
            </a:pPr>
            <a:r>
              <a:rPr lang="en-US" dirty="0" smtClean="0">
                <a:solidFill>
                  <a:srgbClr val="C00000"/>
                </a:solidFill>
              </a:rPr>
              <a:t>Overlap in questions, different questions and similar questions with different detail requested and may cover different time  periods.</a:t>
            </a:r>
          </a:p>
          <a:p>
            <a:endParaRPr lang="en-US" dirty="0"/>
          </a:p>
          <a:p>
            <a:pPr marL="0" indent="0">
              <a:buNone/>
            </a:pPr>
            <a:endParaRPr lang="en-US" dirty="0"/>
          </a:p>
        </p:txBody>
      </p:sp>
    </p:spTree>
    <p:extLst>
      <p:ext uri="{BB962C8B-B14F-4D97-AF65-F5344CB8AC3E}">
        <p14:creationId xmlns:p14="http://schemas.microsoft.com/office/powerpoint/2010/main" val="361746573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6" end="6"/>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3">
                                            <p:txEl>
                                              <p:pRg st="8" end="8"/>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001857"/>
          </a:xfrm>
        </p:spPr>
        <p:txBody>
          <a:bodyPr/>
          <a:lstStyle/>
          <a:p>
            <a:r>
              <a:rPr lang="en-US" b="1" dirty="0" smtClean="0"/>
              <a:t>FSS Annual Repot </a:t>
            </a:r>
            <a:endParaRPr lang="en-US" b="1" dirty="0"/>
          </a:p>
        </p:txBody>
      </p:sp>
      <p:sp>
        <p:nvSpPr>
          <p:cNvPr id="3" name="Content Placeholder 2"/>
          <p:cNvSpPr>
            <a:spLocks noGrp="1"/>
          </p:cNvSpPr>
          <p:nvPr>
            <p:ph idx="1"/>
          </p:nvPr>
        </p:nvSpPr>
        <p:spPr>
          <a:xfrm>
            <a:off x="838200" y="1366982"/>
            <a:ext cx="10515600" cy="4809981"/>
          </a:xfrm>
        </p:spPr>
        <p:txBody>
          <a:bodyPr>
            <a:normAutofit fontScale="92500" lnSpcReduction="20000"/>
          </a:bodyPr>
          <a:lstStyle/>
          <a:p>
            <a:r>
              <a:rPr lang="en-US" b="1" dirty="0" smtClean="0"/>
              <a:t>HUD has established an FSS Annual  Report  </a:t>
            </a:r>
            <a:r>
              <a:rPr lang="en-US" b="1" dirty="0"/>
              <a:t>has not clarified reporting period. (Form HUD52651-C</a:t>
            </a:r>
            <a:r>
              <a:rPr lang="en-US" b="1" dirty="0" smtClean="0"/>
              <a:t>)</a:t>
            </a:r>
          </a:p>
          <a:p>
            <a:pPr marL="0" indent="0">
              <a:buNone/>
            </a:pPr>
            <a:endParaRPr lang="en-US" b="1" dirty="0"/>
          </a:p>
          <a:p>
            <a:pPr lvl="1"/>
            <a:r>
              <a:rPr lang="en-US" sz="2600" dirty="0" smtClean="0"/>
              <a:t>Current version of new Annual report has 11 items (questions)  </a:t>
            </a:r>
          </a:p>
          <a:p>
            <a:pPr marL="457200" lvl="1" indent="0">
              <a:buNone/>
            </a:pPr>
            <a:endParaRPr lang="en-US" sz="2600" dirty="0" smtClean="0"/>
          </a:p>
          <a:p>
            <a:pPr lvl="1"/>
            <a:r>
              <a:rPr lang="en-US" sz="2600" dirty="0" smtClean="0"/>
              <a:t>LEAVES ITEMS 12-15—Reserved for Annual Specific Questions</a:t>
            </a:r>
            <a:endParaRPr lang="en-US" sz="2600" dirty="0"/>
          </a:p>
          <a:p>
            <a:pPr lvl="1"/>
            <a:endParaRPr lang="en-US" sz="2600" dirty="0" smtClean="0"/>
          </a:p>
          <a:p>
            <a:pPr lvl="1"/>
            <a:r>
              <a:rPr lang="en-US" sz="2600" dirty="0" smtClean="0"/>
              <a:t>HUD will  send the FSS annual Report in a survey format by Google Forms or Survey Monkey or Similar </a:t>
            </a:r>
          </a:p>
          <a:p>
            <a:pPr lvl="1"/>
            <a:endParaRPr lang="en-US" sz="2600" dirty="0" smtClean="0"/>
          </a:p>
          <a:p>
            <a:pPr lvl="1"/>
            <a:r>
              <a:rPr lang="en-US" sz="2600" dirty="0" smtClean="0"/>
              <a:t>Change to the FSS Program Plan part of the PHA Annual Plan (Substantial change or amendment)</a:t>
            </a:r>
          </a:p>
          <a:p>
            <a:pPr lvl="1"/>
            <a:endParaRPr lang="en-US" sz="2600" dirty="0"/>
          </a:p>
          <a:p>
            <a:pPr lvl="1"/>
            <a:r>
              <a:rPr lang="en-US" sz="2600" dirty="0" smtClean="0"/>
              <a:t>Documentation for all answers submitted on the Annual Report</a:t>
            </a:r>
          </a:p>
          <a:p>
            <a:pPr marL="457200" lvl="1" indent="0">
              <a:buNone/>
            </a:pPr>
            <a:endParaRPr lang="en-US" dirty="0" smtClean="0"/>
          </a:p>
          <a:p>
            <a:pPr marL="457200" lvl="1" indent="0">
              <a:buNone/>
            </a:pPr>
            <a:endParaRPr lang="en-US" dirty="0"/>
          </a:p>
          <a:p>
            <a:pPr marL="457200" lvl="1" indent="0">
              <a:buNone/>
            </a:pPr>
            <a:endParaRPr lang="en-US" dirty="0" smtClean="0"/>
          </a:p>
          <a:p>
            <a:pPr marL="457200" lvl="1" indent="0">
              <a:buNone/>
            </a:pPr>
            <a:endParaRPr lang="en-US" dirty="0"/>
          </a:p>
        </p:txBody>
      </p:sp>
    </p:spTree>
    <p:extLst>
      <p:ext uri="{BB962C8B-B14F-4D97-AF65-F5344CB8AC3E}">
        <p14:creationId xmlns:p14="http://schemas.microsoft.com/office/powerpoint/2010/main" val="2451313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252549"/>
            <a:ext cx="10515600" cy="2511277"/>
          </a:xfrm>
        </p:spPr>
        <p:txBody>
          <a:bodyPr>
            <a:normAutofit fontScale="90000"/>
          </a:bodyPr>
          <a:lstStyle/>
          <a:p>
            <a:pPr algn="ctr"/>
            <a:r>
              <a:rPr lang="en-US" sz="5400" b="1" dirty="0" smtClean="0"/>
              <a:t>The HUD FSS Program Review  PHA Self-Assessment (Area Office initiate)</a:t>
            </a:r>
            <a:br>
              <a:rPr lang="en-US" sz="5400" b="1" dirty="0" smtClean="0"/>
            </a:br>
            <a:r>
              <a:rPr lang="en-US" sz="3100" b="1" dirty="0" smtClean="0"/>
              <a:t>(17 pages and 43 questions) </a:t>
            </a:r>
            <a:r>
              <a:rPr lang="en-US" sz="5400" b="1" dirty="0" smtClean="0"/>
              <a:t/>
            </a:r>
            <a:br>
              <a:rPr lang="en-US" sz="5400" b="1" dirty="0" smtClean="0"/>
            </a:br>
            <a:r>
              <a:rPr lang="en-US" sz="3100" i="1" dirty="0"/>
              <a:t>Need appropriate documentation to support answers to all questions</a:t>
            </a:r>
            <a:endParaRPr lang="en-US" sz="3100" b="1" i="1" dirty="0"/>
          </a:p>
        </p:txBody>
      </p:sp>
      <p:sp>
        <p:nvSpPr>
          <p:cNvPr id="3" name="Content Placeholder 2"/>
          <p:cNvSpPr>
            <a:spLocks noGrp="1"/>
          </p:cNvSpPr>
          <p:nvPr>
            <p:ph idx="1"/>
          </p:nvPr>
        </p:nvSpPr>
        <p:spPr>
          <a:xfrm>
            <a:off x="701269" y="2866953"/>
            <a:ext cx="10965925" cy="3310009"/>
          </a:xfrm>
        </p:spPr>
        <p:txBody>
          <a:bodyPr/>
          <a:lstStyle/>
          <a:p>
            <a:r>
              <a:rPr lang="en-US" dirty="0" smtClean="0"/>
              <a:t>A: </a:t>
            </a:r>
            <a:r>
              <a:rPr lang="en-US" u="sng" dirty="0" smtClean="0"/>
              <a:t>General Program Implementation and Outcomes</a:t>
            </a:r>
            <a:r>
              <a:rPr lang="en-US" dirty="0" smtClean="0"/>
              <a:t> (Pages 1-7 and  questions 1-18</a:t>
            </a:r>
          </a:p>
          <a:p>
            <a:r>
              <a:rPr lang="en-US" dirty="0" smtClean="0"/>
              <a:t>B: </a:t>
            </a:r>
            <a:r>
              <a:rPr lang="en-US" u="sng" dirty="0" smtClean="0"/>
              <a:t>Staffing</a:t>
            </a:r>
            <a:r>
              <a:rPr lang="en-US" dirty="0" smtClean="0"/>
              <a:t> (Pages 8-12 and questions 19-31)</a:t>
            </a:r>
          </a:p>
          <a:p>
            <a:r>
              <a:rPr lang="en-US" dirty="0" smtClean="0"/>
              <a:t>C: </a:t>
            </a:r>
            <a:r>
              <a:rPr lang="en-US" u="sng" dirty="0" smtClean="0"/>
              <a:t>Grant and Financial Management--to be verified by the Field Office </a:t>
            </a:r>
            <a:r>
              <a:rPr lang="en-US" dirty="0" smtClean="0"/>
              <a:t>(Pages 13-15 and questions 32-40)</a:t>
            </a:r>
          </a:p>
          <a:p>
            <a:r>
              <a:rPr lang="en-US" dirty="0" smtClean="0"/>
              <a:t>D: </a:t>
            </a:r>
            <a:r>
              <a:rPr lang="en-US" b="1" dirty="0" smtClean="0"/>
              <a:t>Grantee Reporting and Closeout </a:t>
            </a:r>
            <a:r>
              <a:rPr lang="en-US" dirty="0" smtClean="0"/>
              <a:t>(Pages 15-16 and questions 41-43)</a:t>
            </a:r>
          </a:p>
          <a:p>
            <a:endParaRPr lang="en-US" dirty="0"/>
          </a:p>
          <a:p>
            <a:pPr marL="0" indent="0">
              <a:buNone/>
            </a:pPr>
            <a:endParaRPr lang="en-US" dirty="0" smtClean="0"/>
          </a:p>
        </p:txBody>
      </p:sp>
    </p:spTree>
    <p:extLst>
      <p:ext uri="{BB962C8B-B14F-4D97-AF65-F5344CB8AC3E}">
        <p14:creationId xmlns:p14="http://schemas.microsoft.com/office/powerpoint/2010/main" val="23414782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Area Office Monitoring of FSS Program</a:t>
            </a:r>
            <a:endParaRPr lang="en-US" b="1" dirty="0"/>
          </a:p>
        </p:txBody>
      </p:sp>
      <p:sp>
        <p:nvSpPr>
          <p:cNvPr id="3" name="Content Placeholder 2"/>
          <p:cNvSpPr>
            <a:spLocks noGrp="1"/>
          </p:cNvSpPr>
          <p:nvPr>
            <p:ph idx="1"/>
          </p:nvPr>
        </p:nvSpPr>
        <p:spPr>
          <a:xfrm>
            <a:off x="838200" y="1690688"/>
            <a:ext cx="10515600" cy="4648235"/>
          </a:xfrm>
        </p:spPr>
        <p:txBody>
          <a:bodyPr>
            <a:normAutofit/>
          </a:bodyPr>
          <a:lstStyle/>
          <a:p>
            <a:pPr>
              <a:buFont typeface="Wingdings" panose="05000000000000000000" pitchFamily="2" charset="2"/>
              <a:buChar char="§"/>
            </a:pPr>
            <a:r>
              <a:rPr lang="en-US" dirty="0"/>
              <a:t>Each Field Office will choose 20% of the FSS grantees under its purview each year </a:t>
            </a:r>
            <a:endParaRPr lang="en-US" dirty="0" smtClean="0"/>
          </a:p>
          <a:p>
            <a:pPr>
              <a:buFont typeface="Wingdings" panose="05000000000000000000" pitchFamily="2" charset="2"/>
              <a:buChar char="§"/>
            </a:pPr>
            <a:r>
              <a:rPr lang="en-US" dirty="0" smtClean="0"/>
              <a:t>How do we pick? </a:t>
            </a:r>
          </a:p>
          <a:p>
            <a:pPr lvl="1"/>
            <a:r>
              <a:rPr lang="en-US" dirty="0"/>
              <a:t>Use knowledge of the performance of the program (PIC data, Audits, Annual Reports) </a:t>
            </a:r>
          </a:p>
          <a:p>
            <a:pPr lvl="1"/>
            <a:r>
              <a:rPr lang="en-US" dirty="0"/>
              <a:t>Look at the initial composite score (SEMAP, </a:t>
            </a:r>
            <a:r>
              <a:rPr lang="en-US" dirty="0" smtClean="0"/>
              <a:t>PHAS, FDS)</a:t>
            </a:r>
            <a:endParaRPr lang="en-US" dirty="0"/>
          </a:p>
          <a:p>
            <a:pPr lvl="1"/>
            <a:r>
              <a:rPr lang="en-US" dirty="0"/>
              <a:t>Review financial trends </a:t>
            </a:r>
            <a:r>
              <a:rPr lang="en-US" dirty="0" smtClean="0"/>
              <a:t> (multiple years of FDS)</a:t>
            </a:r>
            <a:endParaRPr lang="en-US" dirty="0"/>
          </a:p>
          <a:p>
            <a:pPr lvl="1"/>
            <a:r>
              <a:rPr lang="en-US" dirty="0"/>
              <a:t>Tack on an FSS review to a review your office is already doing for another purpose</a:t>
            </a:r>
          </a:p>
          <a:p>
            <a:pPr>
              <a:buFont typeface="Wingdings" panose="05000000000000000000" pitchFamily="2" charset="2"/>
              <a:buChar char="§"/>
            </a:pPr>
            <a:r>
              <a:rPr lang="en-US" b="1" dirty="0" smtClean="0"/>
              <a:t>Each </a:t>
            </a:r>
            <a:r>
              <a:rPr lang="en-US" b="1" dirty="0"/>
              <a:t>FSS program will be monitored once every five years </a:t>
            </a:r>
          </a:p>
          <a:p>
            <a:pPr marL="0" indent="0">
              <a:buNone/>
            </a:pPr>
            <a:endParaRPr lang="en-US" b="1" dirty="0"/>
          </a:p>
          <a:p>
            <a:pPr>
              <a:buFont typeface="Wingdings" panose="05000000000000000000" pitchFamily="2" charset="2"/>
              <a:buChar char="§"/>
            </a:pPr>
            <a:endParaRPr lang="en-US" dirty="0" smtClean="0"/>
          </a:p>
          <a:p>
            <a:pPr>
              <a:buFont typeface="Wingdings" panose="05000000000000000000" pitchFamily="2" charset="2"/>
              <a:buChar char="§"/>
            </a:pPr>
            <a:endParaRPr lang="en-US" dirty="0" smtClean="0"/>
          </a:p>
        </p:txBody>
      </p:sp>
    </p:spTree>
    <p:extLst>
      <p:ext uri="{BB962C8B-B14F-4D97-AF65-F5344CB8AC3E}">
        <p14:creationId xmlns:p14="http://schemas.microsoft.com/office/powerpoint/2010/main" val="37836466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5609412"/>
          </a:xfrm>
        </p:spPr>
        <p:txBody>
          <a:bodyPr>
            <a:normAutofit fontScale="90000"/>
          </a:bodyPr>
          <a:lstStyle/>
          <a:p>
            <a:pPr algn="ctr"/>
            <a:r>
              <a:rPr lang="en-US" sz="9600" b="1" dirty="0" smtClean="0"/>
              <a:t>Are you ready for  Annual Report </a:t>
            </a:r>
            <a:br>
              <a:rPr lang="en-US" sz="9600" b="1" dirty="0" smtClean="0"/>
            </a:br>
            <a:r>
              <a:rPr lang="en-US" sz="9600" b="1" dirty="0" smtClean="0"/>
              <a:t>and</a:t>
            </a:r>
            <a:br>
              <a:rPr lang="en-US" sz="9600" b="1" dirty="0" smtClean="0"/>
            </a:br>
            <a:r>
              <a:rPr lang="en-US" sz="9600" b="1" dirty="0" smtClean="0"/>
              <a:t>HUD Review Self Evaluation?</a:t>
            </a:r>
            <a:endParaRPr lang="en-US" sz="9600" b="1" dirty="0"/>
          </a:p>
        </p:txBody>
      </p:sp>
      <p:sp>
        <p:nvSpPr>
          <p:cNvPr id="3" name="Content Placeholder 2"/>
          <p:cNvSpPr>
            <a:spLocks noGrp="1"/>
          </p:cNvSpPr>
          <p:nvPr>
            <p:ph idx="1"/>
          </p:nvPr>
        </p:nvSpPr>
        <p:spPr>
          <a:xfrm>
            <a:off x="838200" y="5974537"/>
            <a:ext cx="10515600" cy="202425"/>
          </a:xfrm>
        </p:spPr>
        <p:txBody>
          <a:bodyPr>
            <a:normAutofit fontScale="32500" lnSpcReduction="20000"/>
          </a:bodyPr>
          <a:lstStyle/>
          <a:p>
            <a:endParaRPr lang="en-US" dirty="0"/>
          </a:p>
        </p:txBody>
      </p:sp>
    </p:spTree>
    <p:extLst>
      <p:ext uri="{BB962C8B-B14F-4D97-AF65-F5344CB8AC3E}">
        <p14:creationId xmlns:p14="http://schemas.microsoft.com/office/powerpoint/2010/main" val="1088242384"/>
      </p:ext>
    </p:extLst>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2701209"/>
          </a:xfrm>
        </p:spPr>
        <p:txBody>
          <a:bodyPr>
            <a:noAutofit/>
          </a:bodyPr>
          <a:lstStyle/>
          <a:p>
            <a:pPr algn="ctr"/>
            <a:r>
              <a:rPr lang="en-US" sz="6000" b="1" u="sng" dirty="0" smtClean="0"/>
              <a:t>HUD Risk Analysis </a:t>
            </a:r>
            <a:br>
              <a:rPr lang="en-US" sz="6000" b="1" u="sng" dirty="0" smtClean="0"/>
            </a:br>
            <a:r>
              <a:rPr lang="en-US" sz="6000" b="1" u="sng" dirty="0" smtClean="0"/>
              <a:t>is </a:t>
            </a:r>
            <a:br>
              <a:rPr lang="en-US" sz="6000" b="1" u="sng" dirty="0" smtClean="0"/>
            </a:br>
            <a:r>
              <a:rPr lang="en-US" sz="6000" b="1" u="sng" dirty="0" smtClean="0"/>
              <a:t>through PIC and other electronic DATA in HUD Systems</a:t>
            </a:r>
            <a:endParaRPr lang="en-US" sz="6000" b="1" u="sng" dirty="0"/>
          </a:p>
        </p:txBody>
      </p:sp>
      <p:sp>
        <p:nvSpPr>
          <p:cNvPr id="3" name="Content Placeholder 2"/>
          <p:cNvSpPr>
            <a:spLocks noGrp="1"/>
          </p:cNvSpPr>
          <p:nvPr>
            <p:ph idx="1"/>
          </p:nvPr>
        </p:nvSpPr>
        <p:spPr>
          <a:xfrm>
            <a:off x="838200" y="3726352"/>
            <a:ext cx="10515600" cy="2450610"/>
          </a:xfrm>
        </p:spPr>
        <p:txBody>
          <a:bodyPr>
            <a:normAutofit fontScale="77500" lnSpcReduction="20000"/>
          </a:bodyPr>
          <a:lstStyle/>
          <a:p>
            <a:pPr marL="0" indent="0" algn="ctr">
              <a:buNone/>
            </a:pPr>
            <a:r>
              <a:rPr lang="en-US" sz="6600" dirty="0" smtClean="0">
                <a:solidFill>
                  <a:srgbClr val="C00000"/>
                </a:solidFill>
                <a:latin typeface="Arial Black" panose="020B0A04020102020204" pitchFamily="34" charset="0"/>
              </a:rPr>
              <a:t>Critical that </a:t>
            </a:r>
            <a:r>
              <a:rPr lang="en-US" sz="6600" u="sng" dirty="0" smtClean="0">
                <a:solidFill>
                  <a:srgbClr val="C00000"/>
                </a:solidFill>
                <a:latin typeface="Arial Black" panose="020B0A04020102020204" pitchFamily="34" charset="0"/>
              </a:rPr>
              <a:t>PIC, FDS, ELOCS and other data</a:t>
            </a:r>
            <a:r>
              <a:rPr lang="en-US" sz="6600" dirty="0" smtClean="0">
                <a:solidFill>
                  <a:srgbClr val="C00000"/>
                </a:solidFill>
                <a:latin typeface="Arial Black" panose="020B0A04020102020204" pitchFamily="34" charset="0"/>
              </a:rPr>
              <a:t> is entered timely and entered correctly </a:t>
            </a:r>
            <a:endParaRPr lang="en-US" sz="6600" dirty="0">
              <a:solidFill>
                <a:srgbClr val="C00000"/>
              </a:solidFill>
              <a:latin typeface="Arial Black" panose="020B0A04020102020204" pitchFamily="34" charset="0"/>
            </a:endParaRPr>
          </a:p>
        </p:txBody>
      </p:sp>
    </p:spTree>
    <p:extLst>
      <p:ext uri="{BB962C8B-B14F-4D97-AF65-F5344CB8AC3E}">
        <p14:creationId xmlns:p14="http://schemas.microsoft.com/office/powerpoint/2010/main" val="4012498995"/>
      </p:ext>
    </p:extLst>
  </p:cSld>
  <p:clrMapOvr>
    <a:masterClrMapping/>
  </p:clrMapOvr>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357686"/>
          </a:xfrm>
        </p:spPr>
        <p:txBody>
          <a:bodyPr>
            <a:normAutofit fontScale="90000"/>
          </a:bodyPr>
          <a:lstStyle/>
          <a:p>
            <a:r>
              <a:rPr lang="en-US" dirty="0" smtClean="0"/>
              <a:t>December 2022 (HUD list expanded)</a:t>
            </a:r>
            <a:endParaRPr lang="en-US" dirty="0"/>
          </a:p>
        </p:txBody>
      </p:sp>
      <p:sp>
        <p:nvSpPr>
          <p:cNvPr id="3" name="Content Placeholder 2"/>
          <p:cNvSpPr>
            <a:spLocks noGrp="1"/>
          </p:cNvSpPr>
          <p:nvPr>
            <p:ph idx="1"/>
          </p:nvPr>
        </p:nvSpPr>
        <p:spPr>
          <a:xfrm>
            <a:off x="296091" y="722811"/>
            <a:ext cx="11495315" cy="6035039"/>
          </a:xfrm>
        </p:spPr>
        <p:txBody>
          <a:bodyPr>
            <a:normAutofit fontScale="55000" lnSpcReduction="20000"/>
          </a:bodyPr>
          <a:lstStyle/>
          <a:p>
            <a:pPr marL="0" lvl="0" indent="228600" eaLnBrk="0" fontAlgn="base" hangingPunct="0">
              <a:lnSpc>
                <a:spcPct val="100000"/>
              </a:lnSpc>
              <a:spcBef>
                <a:spcPct val="0"/>
              </a:spcBef>
              <a:spcAft>
                <a:spcPct val="0"/>
              </a:spcAft>
              <a:buNone/>
            </a:pPr>
            <a:endParaRPr kumimoji="0" lang="en-US" altLang="en-US" sz="3200" b="1" i="0" u="none" strike="noStrike" cap="none" normalizeH="0" baseline="0" dirty="0" smtClean="0">
              <a:ln>
                <a:noFill/>
              </a:ln>
              <a:solidFill>
                <a:schemeClr val="tx1"/>
              </a:solidFill>
              <a:effectLst/>
              <a:latin typeface="Calibri" panose="020F0502020204030204" pitchFamily="34" charset="0"/>
              <a:ea typeface="Times New Roman" panose="02020603050405020304" pitchFamily="18" charset="0"/>
              <a:cs typeface="Times New Roman" panose="02020603050405020304" pitchFamily="18" charset="0"/>
            </a:endParaRPr>
          </a:p>
          <a:p>
            <a:pPr marL="0" lvl="0" indent="228600" eaLnBrk="0" fontAlgn="base" hangingPunct="0">
              <a:lnSpc>
                <a:spcPct val="100000"/>
              </a:lnSpc>
              <a:spcBef>
                <a:spcPct val="0"/>
              </a:spcBef>
              <a:spcAft>
                <a:spcPct val="0"/>
              </a:spcAft>
              <a:buNone/>
            </a:pPr>
            <a:r>
              <a:rPr kumimoji="0" lang="en-US" altLang="en-US" sz="3200" b="1" i="0" u="none" strike="noStrike" cap="none" normalizeH="0" baseline="0" dirty="0" smtClean="0">
                <a:ln>
                  <a:noFill/>
                </a:ln>
                <a:solidFill>
                  <a:schemeClr val="tx1"/>
                </a:solidFill>
                <a:effectLst/>
                <a:latin typeface="Calibri" panose="020F0502020204030204" pitchFamily="34" charset="0"/>
                <a:ea typeface="Times New Roman" panose="02020603050405020304" pitchFamily="18" charset="0"/>
                <a:cs typeface="Times New Roman" panose="02020603050405020304" pitchFamily="18" charset="0"/>
              </a:rPr>
              <a:t>Do your client files (paper or electronic) include:</a:t>
            </a:r>
          </a:p>
          <a:p>
            <a:pPr marL="0" lvl="0" indent="228600" eaLnBrk="0" fontAlgn="base" hangingPunct="0">
              <a:lnSpc>
                <a:spcPct val="100000"/>
              </a:lnSpc>
              <a:spcBef>
                <a:spcPct val="0"/>
              </a:spcBef>
              <a:spcAft>
                <a:spcPct val="0"/>
              </a:spcAft>
              <a:buNone/>
            </a:pPr>
            <a:endParaRPr kumimoji="0" lang="en-US" altLang="en-US" sz="1600" b="0" i="0" u="none" strike="noStrike" cap="none" normalizeH="0" baseline="0" dirty="0" smtClean="0">
              <a:ln>
                <a:noFill/>
              </a:ln>
              <a:solidFill>
                <a:schemeClr val="tx1"/>
              </a:solidFill>
              <a:effectLst/>
            </a:endParaRPr>
          </a:p>
          <a:p>
            <a:pPr marL="0" lvl="0" indent="0" eaLnBrk="0" fontAlgn="base" hangingPunct="0">
              <a:lnSpc>
                <a:spcPct val="100000"/>
              </a:lnSpc>
              <a:spcBef>
                <a:spcPct val="0"/>
              </a:spcBef>
              <a:spcAft>
                <a:spcPct val="0"/>
              </a:spcAft>
              <a:buNone/>
            </a:pPr>
            <a:endParaRPr lang="en-US" altLang="en-US" dirty="0" smtClean="0">
              <a:latin typeface="Calibri" panose="020F0502020204030204" pitchFamily="34" charset="0"/>
              <a:ea typeface="Times New Roman" panose="02020603050405020304" pitchFamily="18" charset="0"/>
              <a:cs typeface="Times New Roman" panose="02020603050405020304" pitchFamily="18" charset="0"/>
            </a:endParaRPr>
          </a:p>
          <a:p>
            <a:pPr marL="0" lvl="0" indent="0" eaLnBrk="0" fontAlgn="base" hangingPunct="0">
              <a:lnSpc>
                <a:spcPct val="100000"/>
              </a:lnSpc>
              <a:spcBef>
                <a:spcPct val="0"/>
              </a:spcBef>
              <a:spcAft>
                <a:spcPct val="0"/>
              </a:spcAft>
              <a:buFontTx/>
              <a:buChar char="•"/>
            </a:pPr>
            <a:r>
              <a:rPr kumimoji="0" lang="en-US" altLang="en-US" sz="2900" b="0" i="0" u="sng" strike="noStrike" cap="none" normalizeH="0" baseline="0" dirty="0" smtClean="0">
                <a:ln>
                  <a:noFill/>
                </a:ln>
                <a:solidFill>
                  <a:srgbClr val="C00000"/>
                </a:solidFill>
                <a:effectLst/>
                <a:latin typeface="Calibri" panose="020F0502020204030204" pitchFamily="34" charset="0"/>
                <a:cs typeface="Times New Roman" panose="02020603050405020304" pitchFamily="18" charset="0"/>
              </a:rPr>
              <a:t>  Documents of Conversion Activities for informing</a:t>
            </a:r>
            <a:r>
              <a:rPr kumimoji="0" lang="en-US" altLang="en-US" sz="2900" b="0" i="0" u="sng" strike="noStrike" cap="none" normalizeH="0" dirty="0" smtClean="0">
                <a:ln>
                  <a:noFill/>
                </a:ln>
                <a:solidFill>
                  <a:srgbClr val="C00000"/>
                </a:solidFill>
                <a:effectLst/>
                <a:latin typeface="Calibri" panose="020F0502020204030204" pitchFamily="34" charset="0"/>
                <a:cs typeface="Times New Roman" panose="02020603050405020304" pitchFamily="18" charset="0"/>
              </a:rPr>
              <a:t> </a:t>
            </a:r>
            <a:r>
              <a:rPr kumimoji="0" lang="en-US" altLang="en-US" sz="2900" b="0" i="0" u="sng" strike="noStrike" cap="none" normalizeH="0" baseline="0" dirty="0" smtClean="0">
                <a:ln>
                  <a:noFill/>
                </a:ln>
                <a:solidFill>
                  <a:srgbClr val="C00000"/>
                </a:solidFill>
                <a:effectLst/>
                <a:latin typeface="Calibri" panose="020F0502020204030204" pitchFamily="34" charset="0"/>
                <a:cs typeface="Times New Roman" panose="02020603050405020304" pitchFamily="18" charset="0"/>
              </a:rPr>
              <a:t>existing</a:t>
            </a:r>
            <a:r>
              <a:rPr kumimoji="0" lang="en-US" altLang="en-US" sz="2900" b="0" i="0" u="sng" strike="noStrike" cap="none" normalizeH="0" dirty="0" smtClean="0">
                <a:ln>
                  <a:noFill/>
                </a:ln>
                <a:solidFill>
                  <a:srgbClr val="C00000"/>
                </a:solidFill>
                <a:effectLst/>
                <a:latin typeface="Calibri" panose="020F0502020204030204" pitchFamily="34" charset="0"/>
                <a:cs typeface="Times New Roman" panose="02020603050405020304" pitchFamily="18" charset="0"/>
              </a:rPr>
              <a:t> participants about new regulations, Contract  terms and their</a:t>
            </a:r>
          </a:p>
          <a:p>
            <a:pPr marL="0" lvl="0" indent="0" eaLnBrk="0" fontAlgn="base" hangingPunct="0">
              <a:lnSpc>
                <a:spcPct val="100000"/>
              </a:lnSpc>
              <a:spcBef>
                <a:spcPct val="0"/>
              </a:spcBef>
              <a:spcAft>
                <a:spcPct val="0"/>
              </a:spcAft>
              <a:buNone/>
            </a:pPr>
            <a:r>
              <a:rPr lang="en-US" altLang="en-US" sz="2900" dirty="0">
                <a:solidFill>
                  <a:srgbClr val="C00000"/>
                </a:solidFill>
                <a:latin typeface="Calibri" panose="020F0502020204030204" pitchFamily="34" charset="0"/>
                <a:cs typeface="Times New Roman" panose="02020603050405020304" pitchFamily="18" charset="0"/>
              </a:rPr>
              <a:t> </a:t>
            </a:r>
            <a:r>
              <a:rPr lang="en-US" altLang="en-US" sz="2900" dirty="0" smtClean="0">
                <a:solidFill>
                  <a:srgbClr val="C00000"/>
                </a:solidFill>
                <a:latin typeface="Calibri" panose="020F0502020204030204" pitchFamily="34" charset="0"/>
                <a:cs typeface="Times New Roman" panose="02020603050405020304" pitchFamily="18" charset="0"/>
              </a:rPr>
              <a:t> </a:t>
            </a:r>
            <a:r>
              <a:rPr kumimoji="0" lang="en-US" altLang="en-US" sz="2900" b="0" i="0" strike="noStrike" cap="none" normalizeH="0" dirty="0" smtClean="0">
                <a:ln>
                  <a:noFill/>
                </a:ln>
                <a:solidFill>
                  <a:srgbClr val="C00000"/>
                </a:solidFill>
                <a:effectLst/>
                <a:latin typeface="Calibri" panose="020F0502020204030204" pitchFamily="34" charset="0"/>
                <a:cs typeface="Times New Roman" panose="02020603050405020304" pitchFamily="18" charset="0"/>
              </a:rPr>
              <a:t> </a:t>
            </a:r>
            <a:r>
              <a:rPr kumimoji="0" lang="en-US" altLang="en-US" sz="2900" b="0" i="0" u="sng" strike="noStrike" cap="none" normalizeH="0" dirty="0" smtClean="0">
                <a:ln>
                  <a:noFill/>
                </a:ln>
                <a:solidFill>
                  <a:srgbClr val="C00000"/>
                </a:solidFill>
                <a:effectLst/>
                <a:latin typeface="Calibri" panose="020F0502020204030204" pitchFamily="34" charset="0"/>
                <a:cs typeface="Times New Roman" panose="02020603050405020304" pitchFamily="18" charset="0"/>
              </a:rPr>
              <a:t> </a:t>
            </a:r>
            <a:r>
              <a:rPr lang="en-US" altLang="en-US" sz="2900" u="sng" dirty="0" err="1" smtClean="0">
                <a:solidFill>
                  <a:srgbClr val="C00000"/>
                </a:solidFill>
                <a:latin typeface="Calibri" panose="020F0502020204030204" pitchFamily="34" charset="0"/>
                <a:cs typeface="Times New Roman" panose="02020603050405020304" pitchFamily="18" charset="0"/>
              </a:rPr>
              <a:t>Copntract</a:t>
            </a:r>
            <a:r>
              <a:rPr lang="en-US" altLang="en-US" sz="2900" u="sng" dirty="0" smtClean="0">
                <a:solidFill>
                  <a:srgbClr val="C00000"/>
                </a:solidFill>
                <a:latin typeface="Calibri" panose="020F0502020204030204" pitchFamily="34" charset="0"/>
                <a:cs typeface="Times New Roman" panose="02020603050405020304" pitchFamily="18" charset="0"/>
              </a:rPr>
              <a:t> options and their choice for remaining under old contract or move to new</a:t>
            </a:r>
          </a:p>
          <a:p>
            <a:pPr marL="0" lvl="0" indent="0" eaLnBrk="0" fontAlgn="base" hangingPunct="0">
              <a:lnSpc>
                <a:spcPct val="100000"/>
              </a:lnSpc>
              <a:spcBef>
                <a:spcPct val="0"/>
              </a:spcBef>
              <a:spcAft>
                <a:spcPct val="0"/>
              </a:spcAft>
              <a:buNone/>
            </a:pPr>
            <a:endParaRPr lang="en-US" altLang="en-US" sz="2900" u="sng" dirty="0">
              <a:solidFill>
                <a:srgbClr val="C00000"/>
              </a:solidFill>
              <a:latin typeface="Calibri" panose="020F0502020204030204" pitchFamily="34" charset="0"/>
              <a:cs typeface="Times New Roman" panose="02020603050405020304" pitchFamily="18" charset="0"/>
            </a:endParaRPr>
          </a:p>
          <a:p>
            <a:pPr lvl="0" eaLnBrk="0" fontAlgn="base" hangingPunct="0">
              <a:lnSpc>
                <a:spcPct val="100000"/>
              </a:lnSpc>
              <a:spcBef>
                <a:spcPct val="0"/>
              </a:spcBef>
              <a:spcAft>
                <a:spcPct val="0"/>
              </a:spcAft>
            </a:pPr>
            <a:r>
              <a:rPr lang="en-US" altLang="en-US" sz="2900" u="sng" dirty="0" smtClean="0">
                <a:solidFill>
                  <a:srgbClr val="C00000"/>
                </a:solidFill>
                <a:latin typeface="Calibri" panose="020F0502020204030204" pitchFamily="34" charset="0"/>
                <a:cs typeface="Times New Roman" panose="02020603050405020304" pitchFamily="18" charset="0"/>
              </a:rPr>
              <a:t>Outreach Information and related information given to new participants interested in enrolling in FSS under the 2022 Contract (note clear notification of voluntary  program)</a:t>
            </a:r>
          </a:p>
          <a:p>
            <a:pPr marL="0" lvl="0" indent="0" eaLnBrk="0" fontAlgn="base" hangingPunct="0">
              <a:lnSpc>
                <a:spcPct val="100000"/>
              </a:lnSpc>
              <a:spcBef>
                <a:spcPct val="0"/>
              </a:spcBef>
              <a:spcAft>
                <a:spcPct val="0"/>
              </a:spcAft>
              <a:buFontTx/>
              <a:buChar char="•"/>
            </a:pPr>
            <a:endParaRPr kumimoji="0" lang="en-US" altLang="en-US" sz="2900" b="0" i="0" u="sng" strike="noStrike" cap="none" normalizeH="0" baseline="0" dirty="0">
              <a:ln>
                <a:noFill/>
              </a:ln>
              <a:solidFill>
                <a:srgbClr val="C00000"/>
              </a:solidFill>
              <a:effectLst/>
              <a:latin typeface="Calibri" panose="020F0502020204030204" pitchFamily="34" charset="0"/>
              <a:cs typeface="Times New Roman" panose="02020603050405020304" pitchFamily="18" charset="0"/>
            </a:endParaRPr>
          </a:p>
          <a:p>
            <a:pPr marL="0" indent="0" eaLnBrk="0" fontAlgn="base" hangingPunct="0">
              <a:lnSpc>
                <a:spcPct val="100000"/>
              </a:lnSpc>
              <a:spcBef>
                <a:spcPct val="0"/>
              </a:spcBef>
              <a:spcAft>
                <a:spcPct val="0"/>
              </a:spcAft>
              <a:buFontTx/>
              <a:buChar char="•"/>
            </a:pPr>
            <a:r>
              <a:rPr lang="en-US" altLang="en-US" sz="2900" dirty="0">
                <a:latin typeface="Calibri" panose="020F0502020204030204" pitchFamily="34" charset="0"/>
                <a:ea typeface="Times New Roman" panose="02020603050405020304" pitchFamily="18" charset="0"/>
                <a:cs typeface="Times New Roman" panose="02020603050405020304" pitchFamily="18" charset="0"/>
              </a:rPr>
              <a:t>Completed FSS Application (in whatever format is used at the PHA)  Records of orientation briefing participating families </a:t>
            </a:r>
            <a:r>
              <a:rPr lang="en-US" altLang="en-US" sz="2900" dirty="0" smtClean="0">
                <a:latin typeface="Calibri" panose="020F0502020204030204" pitchFamily="34" charset="0"/>
                <a:ea typeface="Times New Roman" panose="02020603050405020304" pitchFamily="18" charset="0"/>
                <a:cs typeface="Times New Roman" panose="02020603050405020304" pitchFamily="18" charset="0"/>
              </a:rPr>
              <a:t>of options,  </a:t>
            </a:r>
            <a:r>
              <a:rPr lang="en-US" altLang="en-US" sz="2900" dirty="0">
                <a:latin typeface="Calibri" panose="020F0502020204030204" pitchFamily="34" charset="0"/>
                <a:ea typeface="Times New Roman" panose="02020603050405020304" pitchFamily="18" charset="0"/>
                <a:cs typeface="Times New Roman" panose="02020603050405020304" pitchFamily="18" charset="0"/>
              </a:rPr>
              <a:t>requirements and selection of the FSS Head of Household. </a:t>
            </a:r>
            <a:endParaRPr lang="en-US" altLang="en-US" sz="2900" dirty="0" smtClean="0">
              <a:latin typeface="Calibri" panose="020F0502020204030204" pitchFamily="34" charset="0"/>
              <a:ea typeface="Times New Roman" panose="02020603050405020304" pitchFamily="18" charset="0"/>
              <a:cs typeface="Times New Roman" panose="02020603050405020304" pitchFamily="18" charset="0"/>
            </a:endParaRPr>
          </a:p>
          <a:p>
            <a:pPr marL="0" indent="0" eaLnBrk="0" fontAlgn="base" hangingPunct="0">
              <a:lnSpc>
                <a:spcPct val="100000"/>
              </a:lnSpc>
              <a:spcBef>
                <a:spcPct val="0"/>
              </a:spcBef>
              <a:spcAft>
                <a:spcPct val="0"/>
              </a:spcAft>
              <a:buNone/>
            </a:pPr>
            <a:endParaRPr lang="en-US" altLang="en-US" sz="2900" dirty="0" smtClean="0">
              <a:latin typeface="Calibri" panose="020F0502020204030204" pitchFamily="34" charset="0"/>
              <a:ea typeface="Times New Roman" panose="02020603050405020304" pitchFamily="18" charset="0"/>
              <a:cs typeface="Times New Roman" panose="02020603050405020304" pitchFamily="18" charset="0"/>
            </a:endParaRPr>
          </a:p>
          <a:p>
            <a:pPr marL="0" indent="0" eaLnBrk="0" fontAlgn="base" hangingPunct="0">
              <a:lnSpc>
                <a:spcPct val="100000"/>
              </a:lnSpc>
              <a:spcBef>
                <a:spcPct val="0"/>
              </a:spcBef>
              <a:spcAft>
                <a:spcPct val="0"/>
              </a:spcAft>
              <a:buFontTx/>
              <a:buChar char="•"/>
            </a:pPr>
            <a:r>
              <a:rPr lang="en-US" sz="2900" dirty="0" smtClean="0"/>
              <a:t>Designation </a:t>
            </a:r>
            <a:r>
              <a:rPr lang="en-US" sz="2900" dirty="0"/>
              <a:t>of  Head of FSS Household.  If different form Lease Head of Household—Documentation of disclosures and agreements by both FSS Head and  Leasehold </a:t>
            </a:r>
            <a:r>
              <a:rPr lang="en-US" sz="2900" dirty="0" smtClean="0"/>
              <a:t>Head.  (If </a:t>
            </a:r>
            <a:r>
              <a:rPr lang="en-US" sz="2900" dirty="0"/>
              <a:t>different form Lease Head of </a:t>
            </a:r>
            <a:r>
              <a:rPr lang="en-US" sz="2900" dirty="0" smtClean="0"/>
              <a:t>Household there is no </a:t>
            </a:r>
            <a:r>
              <a:rPr lang="en-US" sz="2900" dirty="0"/>
              <a:t>HUD guidance on how to do this—Create in-house </a:t>
            </a:r>
            <a:r>
              <a:rPr lang="en-US" sz="2900" dirty="0" smtClean="0"/>
              <a:t>documentation and forms)</a:t>
            </a:r>
            <a:endParaRPr lang="en-US" altLang="en-US" sz="2900" dirty="0">
              <a:latin typeface="Calibri" panose="020F0502020204030204" pitchFamily="34" charset="0"/>
              <a:ea typeface="Times New Roman" panose="02020603050405020304" pitchFamily="18" charset="0"/>
              <a:cs typeface="Times New Roman" panose="02020603050405020304" pitchFamily="18" charset="0"/>
            </a:endParaRPr>
          </a:p>
          <a:p>
            <a:pPr marL="0" lvl="0" indent="0" eaLnBrk="0" fontAlgn="base" hangingPunct="0">
              <a:lnSpc>
                <a:spcPct val="100000"/>
              </a:lnSpc>
              <a:spcBef>
                <a:spcPct val="0"/>
              </a:spcBef>
              <a:spcAft>
                <a:spcPct val="0"/>
              </a:spcAft>
              <a:buNone/>
            </a:pPr>
            <a:r>
              <a:rPr lang="en-US" altLang="en-US" sz="2900" dirty="0" smtClean="0">
                <a:latin typeface="Calibri" panose="020F0502020204030204" pitchFamily="34" charset="0"/>
                <a:cs typeface="Times New Roman" panose="02020603050405020304" pitchFamily="18" charset="0"/>
              </a:rPr>
              <a:t>     </a:t>
            </a:r>
            <a:r>
              <a:rPr kumimoji="0" lang="en-US" altLang="en-US" sz="2900" b="0" i="0" u="none" strike="noStrike" cap="none" normalizeH="0" baseline="0" dirty="0" smtClean="0">
                <a:ln>
                  <a:noFill/>
                </a:ln>
                <a:solidFill>
                  <a:schemeClr val="tx1"/>
                </a:solidFill>
                <a:effectLst/>
                <a:latin typeface="Calibri" panose="020F0502020204030204" pitchFamily="34" charset="0"/>
                <a:cs typeface="Times New Roman" panose="02020603050405020304" pitchFamily="18" charset="0"/>
              </a:rPr>
              <a:t> </a:t>
            </a:r>
            <a:endParaRPr kumimoji="0" lang="en-US" altLang="en-US" sz="2900" b="0" i="0" u="none" strike="noStrike" cap="none" normalizeH="0" baseline="0" dirty="0" smtClean="0">
              <a:ln>
                <a:noFill/>
              </a:ln>
              <a:solidFill>
                <a:schemeClr val="tx1"/>
              </a:solidFill>
              <a:effectLst/>
            </a:endParaRPr>
          </a:p>
          <a:p>
            <a:pPr marL="0" lvl="0" indent="0" eaLnBrk="0" fontAlgn="base" hangingPunct="0">
              <a:lnSpc>
                <a:spcPct val="100000"/>
              </a:lnSpc>
              <a:spcBef>
                <a:spcPct val="0"/>
              </a:spcBef>
              <a:spcAft>
                <a:spcPct val="0"/>
              </a:spcAft>
              <a:buFontTx/>
              <a:buChar char="•"/>
            </a:pPr>
            <a:r>
              <a:rPr lang="en-US" altLang="en-US" sz="2900" dirty="0">
                <a:latin typeface="Calibri" panose="020F0502020204030204" pitchFamily="34" charset="0"/>
                <a:ea typeface="Times New Roman" panose="02020603050405020304" pitchFamily="18" charset="0"/>
                <a:cs typeface="Times New Roman" panose="02020603050405020304" pitchFamily="18" charset="0"/>
              </a:rPr>
              <a:t>Contract of Participation (HUD-50650 or similar) with correct dates i.e. </a:t>
            </a:r>
            <a:endParaRPr lang="en-US" altLang="en-US" sz="2900" dirty="0" smtClean="0">
              <a:latin typeface="Calibri" panose="020F0502020204030204" pitchFamily="34" charset="0"/>
              <a:ea typeface="Times New Roman" panose="02020603050405020304" pitchFamily="18" charset="0"/>
              <a:cs typeface="Times New Roman" panose="02020603050405020304" pitchFamily="18" charset="0"/>
            </a:endParaRPr>
          </a:p>
          <a:p>
            <a:pPr marL="0" lvl="0" indent="0" eaLnBrk="0" fontAlgn="base" hangingPunct="0">
              <a:lnSpc>
                <a:spcPct val="100000"/>
              </a:lnSpc>
              <a:spcBef>
                <a:spcPct val="0"/>
              </a:spcBef>
              <a:spcAft>
                <a:spcPct val="0"/>
              </a:spcAft>
              <a:buFontTx/>
              <a:buChar char="•"/>
            </a:pPr>
            <a:endParaRPr lang="en-US" altLang="en-US" sz="2500" dirty="0">
              <a:latin typeface="Calibri" panose="020F0502020204030204" pitchFamily="34" charset="0"/>
              <a:ea typeface="Times New Roman" panose="02020603050405020304" pitchFamily="18" charset="0"/>
              <a:cs typeface="Times New Roman" panose="02020603050405020304" pitchFamily="18" charset="0"/>
            </a:endParaRPr>
          </a:p>
          <a:p>
            <a:pPr marL="457200" lvl="1" indent="0" eaLnBrk="0" fontAlgn="base" hangingPunct="0">
              <a:lnSpc>
                <a:spcPct val="100000"/>
              </a:lnSpc>
              <a:spcBef>
                <a:spcPct val="0"/>
              </a:spcBef>
              <a:spcAft>
                <a:spcPct val="0"/>
              </a:spcAft>
              <a:buFontTx/>
              <a:buChar char="•"/>
            </a:pP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New Start and end </a:t>
            </a:r>
            <a:r>
              <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rPr>
              <a:t>Date of </a:t>
            </a: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new Contract:  Start is first of month after signing and end date is 5 years after first recertification after execution of the contract</a:t>
            </a:r>
            <a:endPar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endParaRPr>
          </a:p>
          <a:p>
            <a:pPr marL="457200" lvl="1" indent="0" eaLnBrk="0" fontAlgn="base" hangingPunct="0">
              <a:lnSpc>
                <a:spcPct val="100000"/>
              </a:lnSpc>
              <a:spcBef>
                <a:spcPct val="0"/>
              </a:spcBef>
              <a:spcAft>
                <a:spcPct val="0"/>
              </a:spcAft>
              <a:buFontTx/>
              <a:buChar char="•"/>
            </a:pPr>
            <a:endPar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endParaRPr>
          </a:p>
          <a:p>
            <a:pPr marL="457200" lvl="1" indent="0" eaLnBrk="0" fontAlgn="base" hangingPunct="0">
              <a:lnSpc>
                <a:spcPct val="100000"/>
              </a:lnSpc>
              <a:spcBef>
                <a:spcPct val="0"/>
              </a:spcBef>
              <a:spcAft>
                <a:spcPct val="0"/>
              </a:spcAft>
              <a:buFontTx/>
              <a:buChar char="•"/>
            </a:pP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F</a:t>
            </a:r>
            <a:r>
              <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rPr>
              <a:t>or </a:t>
            </a: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old </a:t>
            </a:r>
            <a:r>
              <a:rPr lang="en-US" altLang="en-US" sz="2500" dirty="0" err="1" smtClean="0">
                <a:latin typeface="Calibri" panose="020F0502020204030204" pitchFamily="34" charset="0"/>
                <a:ea typeface="Times New Roman" panose="02020603050405020304" pitchFamily="18" charset="0"/>
                <a:cs typeface="Times New Roman" panose="02020603050405020304" pitchFamily="18" charset="0"/>
              </a:rPr>
              <a:t>CoPs</a:t>
            </a: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 </a:t>
            </a:r>
            <a:r>
              <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rPr>
              <a:t> (enrolled prior to new Regulations) </a:t>
            </a:r>
          </a:p>
          <a:p>
            <a:pPr marL="914400" lvl="2" indent="0" eaLnBrk="0" fontAlgn="base" hangingPunct="0">
              <a:lnSpc>
                <a:spcPct val="100000"/>
              </a:lnSpc>
              <a:spcBef>
                <a:spcPct val="0"/>
              </a:spcBef>
              <a:spcAft>
                <a:spcPct val="0"/>
              </a:spcAft>
              <a:buFontTx/>
              <a:buChar char="•"/>
            </a:pPr>
            <a:r>
              <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rPr>
              <a:t>Document </a:t>
            </a: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if remaining on old contract or moving to new </a:t>
            </a:r>
            <a:r>
              <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rPr>
              <a:t>contract with new documents if changing to current contract </a:t>
            </a: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(document orientation about FSS program regulations and </a:t>
            </a:r>
            <a:r>
              <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rPr>
              <a:t>terms changing and options to existing participants </a:t>
            </a: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–Explain  years from the first re-certification of income after the execution date of the </a:t>
            </a:r>
            <a:r>
              <a:rPr lang="en-US" altLang="en-US" sz="2500" dirty="0" err="1">
                <a:latin typeface="Calibri" panose="020F0502020204030204" pitchFamily="34" charset="0"/>
                <a:ea typeface="Times New Roman" panose="02020603050405020304" pitchFamily="18" charset="0"/>
                <a:cs typeface="Times New Roman" panose="02020603050405020304" pitchFamily="18" charset="0"/>
              </a:rPr>
              <a:t>CoP</a:t>
            </a: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  and options for extension, </a:t>
            </a:r>
            <a:r>
              <a:rPr lang="en-US" altLang="en-US" sz="2500" dirty="0" err="1">
                <a:latin typeface="Calibri" panose="020F0502020204030204" pitchFamily="34" charset="0"/>
                <a:ea typeface="Times New Roman" panose="02020603050405020304" pitchFamily="18" charset="0"/>
                <a:cs typeface="Times New Roman" panose="02020603050405020304" pitchFamily="18" charset="0"/>
              </a:rPr>
              <a:t>etc</a:t>
            </a:r>
            <a:endPar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endParaRPr>
          </a:p>
          <a:p>
            <a:pPr marL="457200" lvl="1" indent="0" eaLnBrk="0" fontAlgn="base" hangingPunct="0">
              <a:lnSpc>
                <a:spcPct val="100000"/>
              </a:lnSpc>
              <a:spcBef>
                <a:spcPct val="0"/>
              </a:spcBef>
              <a:spcAft>
                <a:spcPct val="0"/>
              </a:spcAft>
              <a:buFontTx/>
              <a:buChar char="•"/>
            </a:pPr>
            <a:endPar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endParaRPr>
          </a:p>
          <a:p>
            <a:pPr marL="457200" lvl="1" indent="0" eaLnBrk="0" fontAlgn="base" hangingPunct="0">
              <a:lnSpc>
                <a:spcPct val="100000"/>
              </a:lnSpc>
              <a:spcBef>
                <a:spcPct val="0"/>
              </a:spcBef>
              <a:spcAft>
                <a:spcPct val="0"/>
              </a:spcAft>
              <a:buFontTx/>
              <a:buChar char="•"/>
            </a:pPr>
            <a:r>
              <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rPr>
              <a:t>For New Participants</a:t>
            </a:r>
            <a:endParaRPr lang="en-US" altLang="en-US" sz="2500" dirty="0">
              <a:latin typeface="Calibri" panose="020F0502020204030204" pitchFamily="34" charset="0"/>
              <a:ea typeface="Times New Roman" panose="02020603050405020304" pitchFamily="18" charset="0"/>
              <a:cs typeface="Times New Roman" panose="02020603050405020304" pitchFamily="18" charset="0"/>
            </a:endParaRPr>
          </a:p>
          <a:p>
            <a:pPr marL="914400" lvl="2" indent="0" eaLnBrk="0" fontAlgn="base" hangingPunct="0">
              <a:lnSpc>
                <a:spcPct val="100000"/>
              </a:lnSpc>
              <a:spcBef>
                <a:spcPct val="0"/>
              </a:spcBef>
              <a:spcAft>
                <a:spcPct val="0"/>
              </a:spcAft>
              <a:buNone/>
            </a:pP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New </a:t>
            </a:r>
            <a:r>
              <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rPr>
              <a:t>5 year contract with correct contract dates plus </a:t>
            </a: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(document orientation about FSS program regulations and terms –Explain  years from the first re-certification of income after the execution date of the </a:t>
            </a:r>
            <a:r>
              <a:rPr lang="en-US" altLang="en-US" sz="2500" dirty="0" err="1">
                <a:latin typeface="Calibri" panose="020F0502020204030204" pitchFamily="34" charset="0"/>
                <a:ea typeface="Times New Roman" panose="02020603050405020304" pitchFamily="18" charset="0"/>
                <a:cs typeface="Times New Roman" panose="02020603050405020304" pitchFamily="18" charset="0"/>
              </a:rPr>
              <a:t>CoP</a:t>
            </a:r>
            <a:r>
              <a:rPr lang="en-US" altLang="en-US" sz="2500" dirty="0">
                <a:latin typeface="Calibri" panose="020F0502020204030204" pitchFamily="34" charset="0"/>
                <a:ea typeface="Times New Roman" panose="02020603050405020304" pitchFamily="18" charset="0"/>
                <a:cs typeface="Times New Roman" panose="02020603050405020304" pitchFamily="18" charset="0"/>
              </a:rPr>
              <a:t>  and options for </a:t>
            </a:r>
            <a:r>
              <a:rPr lang="en-US" altLang="en-US" sz="2500" dirty="0" smtClean="0">
                <a:latin typeface="Calibri" panose="020F0502020204030204" pitchFamily="34" charset="0"/>
                <a:ea typeface="Times New Roman" panose="02020603050405020304" pitchFamily="18" charset="0"/>
                <a:cs typeface="Times New Roman" panose="02020603050405020304" pitchFamily="18" charset="0"/>
              </a:rPr>
              <a:t>extension, etc. (sign off by participant)</a:t>
            </a:r>
          </a:p>
          <a:p>
            <a:pPr marL="914400" lvl="2" indent="0" eaLnBrk="0" fontAlgn="base" hangingPunct="0">
              <a:lnSpc>
                <a:spcPct val="100000"/>
              </a:lnSpc>
              <a:spcBef>
                <a:spcPct val="0"/>
              </a:spcBef>
              <a:spcAft>
                <a:spcPct val="0"/>
              </a:spcAft>
              <a:buNone/>
            </a:pPr>
            <a:endParaRPr lang="en-US" altLang="en-US" dirty="0">
              <a:latin typeface="Calibri" panose="020F0502020204030204" pitchFamily="34" charset="0"/>
              <a:ea typeface="Times New Roman" panose="02020603050405020304" pitchFamily="18" charset="0"/>
              <a:cs typeface="Times New Roman" panose="02020603050405020304" pitchFamily="18" charset="0"/>
            </a:endParaRPr>
          </a:p>
          <a:p>
            <a:pPr marL="457200" lvl="1" indent="0" eaLnBrk="0" fontAlgn="base" hangingPunct="0">
              <a:lnSpc>
                <a:spcPct val="100000"/>
              </a:lnSpc>
              <a:spcBef>
                <a:spcPct val="0"/>
              </a:spcBef>
              <a:spcAft>
                <a:spcPct val="0"/>
              </a:spcAft>
              <a:buFontTx/>
              <a:buChar char="•"/>
            </a:pPr>
            <a:endParaRPr lang="en-US" altLang="en-US" sz="1200" dirty="0"/>
          </a:p>
        </p:txBody>
      </p:sp>
    </p:spTree>
    <p:extLst>
      <p:ext uri="{BB962C8B-B14F-4D97-AF65-F5344CB8AC3E}">
        <p14:creationId xmlns:p14="http://schemas.microsoft.com/office/powerpoint/2010/main" val="30307476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13" end="13"/>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3">
                                            <p:txEl>
                                              <p:pRg st="15" end="15"/>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3">
                                            <p:txEl>
                                              <p:pRg st="17" end="17"/>
                                            </p:txEl>
                                          </p:spTgt>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3">
                                            <p:txEl>
                                              <p:pRg st="18" end="18"/>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20" end="20"/>
                                            </p:txEl>
                                          </p:spTgt>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3">
                                            <p:txEl>
                                              <p:pRg st="21" end="2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Client file checklist  continued</a:t>
            </a:r>
          </a:p>
        </p:txBody>
      </p:sp>
      <p:sp>
        <p:nvSpPr>
          <p:cNvPr id="3" name="Content Placeholder 2"/>
          <p:cNvSpPr>
            <a:spLocks noGrp="1"/>
          </p:cNvSpPr>
          <p:nvPr>
            <p:ph idx="1"/>
          </p:nvPr>
        </p:nvSpPr>
        <p:spPr/>
        <p:txBody>
          <a:bodyPr>
            <a:normAutofit fontScale="92500" lnSpcReduction="20000"/>
          </a:bodyPr>
          <a:lstStyle/>
          <a:p>
            <a:pPr marL="0" lvl="0" indent="0" eaLnBrk="0" fontAlgn="base" hangingPunct="0">
              <a:lnSpc>
                <a:spcPct val="100000"/>
              </a:lnSpc>
              <a:spcBef>
                <a:spcPct val="0"/>
              </a:spcBef>
              <a:spcAft>
                <a:spcPct val="0"/>
              </a:spcAft>
              <a:buFontTx/>
              <a:buChar char="•"/>
            </a:pPr>
            <a:r>
              <a:rPr lang="en-US" altLang="en-US" dirty="0">
                <a:latin typeface="Calibri" panose="020F0502020204030204" pitchFamily="34" charset="0"/>
                <a:ea typeface="Times New Roman" panose="02020603050405020304" pitchFamily="18" charset="0"/>
                <a:cs typeface="Times New Roman" panose="02020603050405020304" pitchFamily="18" charset="0"/>
              </a:rPr>
              <a:t>If the FSS participant is extended an additional year or two, is the original end date crossed off of the contract and a new date written in?  Is the ITSP amended as well and has the FSS participant signed off on it? </a:t>
            </a:r>
          </a:p>
          <a:p>
            <a:pPr marL="0" lvl="0" indent="0" eaLnBrk="0" fontAlgn="base" hangingPunct="0">
              <a:lnSpc>
                <a:spcPct val="100000"/>
              </a:lnSpc>
              <a:spcBef>
                <a:spcPct val="0"/>
              </a:spcBef>
              <a:spcAft>
                <a:spcPct val="0"/>
              </a:spcAft>
              <a:buFontTx/>
              <a:buChar char="•"/>
            </a:pPr>
            <a:endParaRPr lang="en-US" altLang="en-US" sz="1600" dirty="0"/>
          </a:p>
          <a:p>
            <a:pPr marL="0" lvl="0" indent="0" eaLnBrk="0" fontAlgn="base" hangingPunct="0">
              <a:lnSpc>
                <a:spcPct val="100000"/>
              </a:lnSpc>
              <a:spcBef>
                <a:spcPct val="0"/>
              </a:spcBef>
              <a:spcAft>
                <a:spcPct val="0"/>
              </a:spcAft>
              <a:buFontTx/>
              <a:buChar char="•"/>
            </a:pPr>
            <a:r>
              <a:rPr lang="en-US" altLang="en-US" dirty="0">
                <a:latin typeface="Calibri" panose="020F0502020204030204" pitchFamily="34" charset="0"/>
                <a:ea typeface="Times New Roman" panose="02020603050405020304" pitchFamily="18" charset="0"/>
                <a:cs typeface="Times New Roman" panose="02020603050405020304" pitchFamily="18" charset="0"/>
              </a:rPr>
              <a:t>Corresponding documentation should be with ITSP e.g. if goal is to obtain GED, a copy of GED certificate should be with ISTP.  </a:t>
            </a:r>
            <a:r>
              <a:rPr lang="en-US" altLang="en-US" i="1" dirty="0">
                <a:latin typeface="Calibri" panose="020F0502020204030204" pitchFamily="34" charset="0"/>
                <a:ea typeface="Times New Roman" panose="02020603050405020304" pitchFamily="18" charset="0"/>
                <a:cs typeface="Times New Roman" panose="02020603050405020304" pitchFamily="18" charset="0"/>
              </a:rPr>
              <a:t>The PHA must follow its own policies on documentation of goal attainment, as defined in the FSS Action Plan.</a:t>
            </a:r>
          </a:p>
          <a:p>
            <a:pPr marL="0" lvl="0" indent="0" eaLnBrk="0" fontAlgn="base" hangingPunct="0">
              <a:lnSpc>
                <a:spcPct val="100000"/>
              </a:lnSpc>
              <a:spcBef>
                <a:spcPct val="0"/>
              </a:spcBef>
              <a:spcAft>
                <a:spcPct val="0"/>
              </a:spcAft>
              <a:buFontTx/>
              <a:buChar char="•"/>
            </a:pPr>
            <a:endParaRPr lang="en-US" altLang="en-US" sz="1600" i="1" dirty="0"/>
          </a:p>
          <a:p>
            <a:pPr marL="0" lvl="0" indent="0" eaLnBrk="0" fontAlgn="base" hangingPunct="0">
              <a:lnSpc>
                <a:spcPct val="100000"/>
              </a:lnSpc>
              <a:spcBef>
                <a:spcPct val="0"/>
              </a:spcBef>
              <a:spcAft>
                <a:spcPct val="0"/>
              </a:spcAft>
              <a:buFontTx/>
              <a:buChar char="•"/>
            </a:pPr>
            <a:r>
              <a:rPr lang="en-US" altLang="en-US" dirty="0">
                <a:latin typeface="Calibri" panose="020F0502020204030204" pitchFamily="34" charset="0"/>
                <a:ea typeface="Times New Roman" panose="02020603050405020304" pitchFamily="18" charset="0"/>
                <a:cs typeface="Times New Roman" panose="02020603050405020304" pitchFamily="18" charset="0"/>
              </a:rPr>
              <a:t>50058’s should be in chronological order with corresponding Escrow Calculation sheets</a:t>
            </a:r>
          </a:p>
          <a:p>
            <a:pPr marL="0" lvl="0" indent="0" eaLnBrk="0" fontAlgn="base" hangingPunct="0">
              <a:lnSpc>
                <a:spcPct val="100000"/>
              </a:lnSpc>
              <a:spcBef>
                <a:spcPct val="0"/>
              </a:spcBef>
              <a:spcAft>
                <a:spcPct val="0"/>
              </a:spcAft>
              <a:buFontTx/>
              <a:buChar char="•"/>
            </a:pPr>
            <a:endParaRPr lang="en-US" altLang="en-US" sz="1600" dirty="0"/>
          </a:p>
          <a:p>
            <a:pPr marL="0" lvl="0" indent="0" eaLnBrk="0" fontAlgn="base" hangingPunct="0">
              <a:lnSpc>
                <a:spcPct val="100000"/>
              </a:lnSpc>
              <a:spcBef>
                <a:spcPct val="0"/>
              </a:spcBef>
              <a:spcAft>
                <a:spcPct val="0"/>
              </a:spcAft>
              <a:buFontTx/>
              <a:buChar char="•"/>
            </a:pPr>
            <a:r>
              <a:rPr lang="en-US" altLang="en-US" dirty="0">
                <a:latin typeface="Calibri" panose="020F0502020204030204" pitchFamily="34" charset="0"/>
                <a:ea typeface="Times New Roman" panose="02020603050405020304" pitchFamily="18" charset="0"/>
                <a:cs typeface="Times New Roman" panose="02020603050405020304" pitchFamily="18" charset="0"/>
              </a:rPr>
              <a:t>Annual Escrow statements should be in file, with beginning balance, deposits and interest</a:t>
            </a:r>
            <a:endParaRPr lang="en-US" dirty="0"/>
          </a:p>
          <a:p>
            <a:endParaRPr lang="en-US" dirty="0"/>
          </a:p>
        </p:txBody>
      </p:sp>
    </p:spTree>
    <p:extLst>
      <p:ext uri="{BB962C8B-B14F-4D97-AF65-F5344CB8AC3E}">
        <p14:creationId xmlns:p14="http://schemas.microsoft.com/office/powerpoint/2010/main" val="22832497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6"/>
            <a:ext cx="10515600" cy="488314"/>
          </a:xfrm>
        </p:spPr>
        <p:txBody>
          <a:bodyPr>
            <a:normAutofit fontScale="90000"/>
          </a:bodyPr>
          <a:lstStyle/>
          <a:p>
            <a:r>
              <a:rPr lang="en-US" dirty="0" smtClean="0"/>
              <a:t>Client file checklist  continued</a:t>
            </a:r>
            <a:endParaRPr lang="en-US" dirty="0"/>
          </a:p>
        </p:txBody>
      </p:sp>
      <p:sp>
        <p:nvSpPr>
          <p:cNvPr id="3" name="Content Placeholder 2"/>
          <p:cNvSpPr>
            <a:spLocks noGrp="1"/>
          </p:cNvSpPr>
          <p:nvPr>
            <p:ph idx="1"/>
          </p:nvPr>
        </p:nvSpPr>
        <p:spPr>
          <a:xfrm>
            <a:off x="838200" y="1245326"/>
            <a:ext cx="10515600" cy="5242559"/>
          </a:xfrm>
        </p:spPr>
        <p:txBody>
          <a:bodyPr>
            <a:normAutofit fontScale="77500" lnSpcReduction="20000"/>
          </a:bodyPr>
          <a:lstStyle/>
          <a:p>
            <a:pPr marL="0" lvl="0" indent="0" eaLnBrk="0" fontAlgn="base" hangingPunct="0">
              <a:lnSpc>
                <a:spcPct val="100000"/>
              </a:lnSpc>
              <a:spcBef>
                <a:spcPct val="0"/>
              </a:spcBef>
              <a:spcAft>
                <a:spcPct val="0"/>
              </a:spcAft>
              <a:buFontTx/>
              <a:buChar char="•"/>
            </a:pPr>
            <a:r>
              <a:rPr lang="en-US" altLang="en-US" dirty="0" smtClean="0">
                <a:latin typeface="Calibri" panose="020F0502020204030204" pitchFamily="34" charset="0"/>
                <a:ea typeface="Times New Roman" panose="02020603050405020304" pitchFamily="18" charset="0"/>
                <a:cs typeface="Times New Roman" panose="02020603050405020304" pitchFamily="18" charset="0"/>
              </a:rPr>
              <a:t>Case </a:t>
            </a:r>
            <a:r>
              <a:rPr lang="en-US" altLang="en-US" dirty="0">
                <a:latin typeface="Calibri" panose="020F0502020204030204" pitchFamily="34" charset="0"/>
                <a:ea typeface="Times New Roman" panose="02020603050405020304" pitchFamily="18" charset="0"/>
                <a:cs typeface="Times New Roman" panose="02020603050405020304" pitchFamily="18" charset="0"/>
              </a:rPr>
              <a:t>notes should be in file in chronological order - they should reflect meetings that conform with the PHA’s policies on number of contacts (some may do once a month, some once a year, some may have a triage system where more meetings are required until the person is in training/employed, etc.…. the point is that the files should show that the PHA is following their own policies.) </a:t>
            </a:r>
            <a:endParaRPr lang="en-US" altLang="en-US" dirty="0" smtClean="0">
              <a:latin typeface="Calibri" panose="020F0502020204030204" pitchFamily="34" charset="0"/>
              <a:ea typeface="Times New Roman" panose="02020603050405020304" pitchFamily="18" charset="0"/>
              <a:cs typeface="Times New Roman" panose="02020603050405020304" pitchFamily="18" charset="0"/>
            </a:endParaRPr>
          </a:p>
          <a:p>
            <a:pPr marL="0" lvl="0" indent="0" eaLnBrk="0" fontAlgn="base" hangingPunct="0">
              <a:lnSpc>
                <a:spcPct val="100000"/>
              </a:lnSpc>
              <a:spcBef>
                <a:spcPct val="0"/>
              </a:spcBef>
              <a:spcAft>
                <a:spcPct val="0"/>
              </a:spcAft>
              <a:buNone/>
            </a:pPr>
            <a:r>
              <a:rPr lang="en-US" altLang="en-US" dirty="0" smtClean="0">
                <a:latin typeface="Calibri" panose="020F0502020204030204" pitchFamily="34" charset="0"/>
                <a:ea typeface="Times New Roman" panose="02020603050405020304" pitchFamily="18" charset="0"/>
                <a:cs typeface="Times New Roman" panose="02020603050405020304" pitchFamily="18" charset="0"/>
              </a:rPr>
              <a:t> </a:t>
            </a:r>
            <a:endParaRPr lang="en-US" altLang="en-US" sz="1600" dirty="0"/>
          </a:p>
          <a:p>
            <a:pPr marL="0" lvl="0" indent="0" eaLnBrk="0" fontAlgn="base" hangingPunct="0">
              <a:lnSpc>
                <a:spcPct val="100000"/>
              </a:lnSpc>
              <a:spcBef>
                <a:spcPct val="0"/>
              </a:spcBef>
              <a:spcAft>
                <a:spcPct val="0"/>
              </a:spcAft>
              <a:buFontTx/>
              <a:buChar char="•"/>
            </a:pPr>
            <a:r>
              <a:rPr lang="en-US" altLang="en-US" dirty="0"/>
              <a:t>“releases of Information” in file, new ones should be signed annually (no regulations on this) required if the FSS Program Coordinator will be sharing client information with partners.)</a:t>
            </a:r>
          </a:p>
          <a:p>
            <a:pPr marL="0" lvl="0" indent="0" eaLnBrk="0" fontAlgn="base" hangingPunct="0">
              <a:lnSpc>
                <a:spcPct val="100000"/>
              </a:lnSpc>
              <a:spcBef>
                <a:spcPct val="0"/>
              </a:spcBef>
              <a:spcAft>
                <a:spcPct val="0"/>
              </a:spcAft>
              <a:buFontTx/>
              <a:buChar char="•"/>
            </a:pPr>
            <a:endParaRPr lang="en-US" altLang="en-US" sz="1600" dirty="0"/>
          </a:p>
          <a:p>
            <a:pPr marL="0" lvl="0" indent="0" eaLnBrk="0" fontAlgn="base" hangingPunct="0">
              <a:lnSpc>
                <a:spcPct val="100000"/>
              </a:lnSpc>
              <a:spcBef>
                <a:spcPct val="0"/>
              </a:spcBef>
              <a:spcAft>
                <a:spcPct val="0"/>
              </a:spcAft>
              <a:buFontTx/>
              <a:buChar char="•"/>
            </a:pPr>
            <a:r>
              <a:rPr lang="en-US" altLang="en-US" dirty="0" smtClean="0">
                <a:latin typeface="Calibri" panose="020F0502020204030204" pitchFamily="34" charset="0"/>
                <a:ea typeface="Times New Roman" panose="02020603050405020304" pitchFamily="18" charset="0"/>
                <a:cs typeface="Times New Roman" panose="02020603050405020304" pitchFamily="18" charset="0"/>
              </a:rPr>
              <a:t>Exit (graduation) </a:t>
            </a:r>
            <a:r>
              <a:rPr lang="en-US" altLang="en-US" dirty="0">
                <a:latin typeface="Calibri" panose="020F0502020204030204" pitchFamily="34" charset="0"/>
                <a:ea typeface="Times New Roman" panose="02020603050405020304" pitchFamily="18" charset="0"/>
                <a:cs typeface="Times New Roman" panose="02020603050405020304" pitchFamily="18" charset="0"/>
              </a:rPr>
              <a:t>documents should be: proof that no </a:t>
            </a:r>
            <a:r>
              <a:rPr lang="en-US" altLang="en-US" dirty="0" smtClean="0">
                <a:latin typeface="Calibri" panose="020F0502020204030204" pitchFamily="34" charset="0"/>
                <a:ea typeface="Times New Roman" panose="02020603050405020304" pitchFamily="18" charset="0"/>
                <a:cs typeface="Times New Roman" panose="02020603050405020304" pitchFamily="18" charset="0"/>
              </a:rPr>
              <a:t>funds are </a:t>
            </a:r>
            <a:r>
              <a:rPr lang="en-US" altLang="en-US" dirty="0">
                <a:latin typeface="Calibri" panose="020F0502020204030204" pitchFamily="34" charset="0"/>
                <a:ea typeface="Times New Roman" panose="02020603050405020304" pitchFamily="18" charset="0"/>
                <a:cs typeface="Times New Roman" panose="02020603050405020304" pitchFamily="18" charset="0"/>
              </a:rPr>
              <a:t>owed to PHA, documents that family is free of Welfare Assistance (if applicable), employment verification and proof that they have completed all goals in ITSP</a:t>
            </a:r>
            <a:r>
              <a:rPr lang="en-US" altLang="en-US" dirty="0" smtClean="0">
                <a:latin typeface="Calibri" panose="020F0502020204030204" pitchFamily="34" charset="0"/>
                <a:ea typeface="Times New Roman" panose="02020603050405020304" pitchFamily="18" charset="0"/>
                <a:cs typeface="Times New Roman" panose="02020603050405020304" pitchFamily="18" charset="0"/>
              </a:rPr>
              <a:t>.</a:t>
            </a:r>
          </a:p>
          <a:p>
            <a:pPr marL="0" lvl="0" indent="0" eaLnBrk="0" fontAlgn="base" hangingPunct="0">
              <a:lnSpc>
                <a:spcPct val="100000"/>
              </a:lnSpc>
              <a:spcBef>
                <a:spcPct val="0"/>
              </a:spcBef>
              <a:spcAft>
                <a:spcPct val="0"/>
              </a:spcAft>
              <a:buFontTx/>
              <a:buChar char="•"/>
            </a:pPr>
            <a:endParaRPr lang="en-US" altLang="en-US" sz="1600" dirty="0"/>
          </a:p>
          <a:p>
            <a:pPr marL="0" lvl="0" indent="0" eaLnBrk="0" fontAlgn="base" hangingPunct="0">
              <a:lnSpc>
                <a:spcPct val="100000"/>
              </a:lnSpc>
              <a:spcBef>
                <a:spcPct val="0"/>
              </a:spcBef>
              <a:spcAft>
                <a:spcPct val="0"/>
              </a:spcAft>
              <a:buFontTx/>
              <a:buChar char="•"/>
            </a:pPr>
            <a:r>
              <a:rPr lang="en-US" altLang="en-US" dirty="0">
                <a:latin typeface="Calibri" panose="020F0502020204030204" pitchFamily="34" charset="0"/>
                <a:ea typeface="Times New Roman" panose="02020603050405020304" pitchFamily="18" charset="0"/>
                <a:cs typeface="Times New Roman" panose="02020603050405020304" pitchFamily="18" charset="0"/>
              </a:rPr>
              <a:t>If the family was terminated, is there evidence, conforming with the PHA’s policies, of attempts to contact and notify that termination was imminent?  </a:t>
            </a:r>
            <a:endParaRPr lang="en-US" altLang="en-US" sz="1600" dirty="0"/>
          </a:p>
          <a:p>
            <a:pPr marL="0" lvl="0" indent="0" eaLnBrk="0" fontAlgn="base" hangingPunct="0">
              <a:lnSpc>
                <a:spcPct val="100000"/>
              </a:lnSpc>
              <a:spcBef>
                <a:spcPct val="0"/>
              </a:spcBef>
              <a:spcAft>
                <a:spcPct val="0"/>
              </a:spcAft>
              <a:buNone/>
            </a:pPr>
            <a:endParaRPr lang="en-US" altLang="en-US" dirty="0">
              <a:latin typeface="Calibri" panose="020F0502020204030204" pitchFamily="34" charset="0"/>
              <a:ea typeface="Times New Roman" panose="02020603050405020304" pitchFamily="18" charset="0"/>
              <a:cs typeface="Times New Roman" panose="02020603050405020304" pitchFamily="18" charset="0"/>
            </a:endParaRPr>
          </a:p>
          <a:p>
            <a:pPr marL="0" lvl="0" indent="0" eaLnBrk="0" fontAlgn="base" hangingPunct="0">
              <a:lnSpc>
                <a:spcPct val="100000"/>
              </a:lnSpc>
              <a:spcBef>
                <a:spcPct val="0"/>
              </a:spcBef>
              <a:spcAft>
                <a:spcPct val="0"/>
              </a:spcAft>
              <a:buNone/>
            </a:pPr>
            <a:r>
              <a:rPr lang="en-US" altLang="en-US" dirty="0" smtClean="0">
                <a:latin typeface="Calibri" panose="020F0502020204030204" pitchFamily="34" charset="0"/>
                <a:ea typeface="Times New Roman" panose="02020603050405020304" pitchFamily="18" charset="0"/>
                <a:cs typeface="Times New Roman" panose="02020603050405020304" pitchFamily="18" charset="0"/>
              </a:rPr>
              <a:t>Note: This information is </a:t>
            </a:r>
            <a:r>
              <a:rPr lang="en-US" altLang="en-US" dirty="0">
                <a:latin typeface="Calibri" panose="020F0502020204030204" pitchFamily="34" charset="0"/>
                <a:ea typeface="Times New Roman" panose="02020603050405020304" pitchFamily="18" charset="0"/>
                <a:cs typeface="Times New Roman" panose="02020603050405020304" pitchFamily="18" charset="0"/>
              </a:rPr>
              <a:t>current as of </a:t>
            </a:r>
            <a:r>
              <a:rPr lang="en-US" altLang="en-US" dirty="0" smtClean="0">
                <a:latin typeface="Calibri" panose="020F0502020204030204" pitchFamily="34" charset="0"/>
                <a:ea typeface="Times New Roman" panose="02020603050405020304" pitchFamily="18" charset="0"/>
                <a:cs typeface="Times New Roman" panose="02020603050405020304" pitchFamily="18" charset="0"/>
              </a:rPr>
              <a:t>10/01/23. </a:t>
            </a:r>
            <a:r>
              <a:rPr lang="en-US" altLang="en-US" sz="4100" u="sng" dirty="0" smtClean="0">
                <a:solidFill>
                  <a:srgbClr val="FF0000"/>
                </a:solidFill>
                <a:latin typeface="Calibri" panose="020F0502020204030204" pitchFamily="34" charset="0"/>
                <a:ea typeface="Times New Roman" panose="02020603050405020304" pitchFamily="18" charset="0"/>
                <a:cs typeface="Times New Roman" panose="02020603050405020304" pitchFamily="18" charset="0"/>
              </a:rPr>
              <a:t>Check  FSS resource page regularly for updates and modifications. </a:t>
            </a:r>
            <a:endParaRPr lang="en-US" altLang="en-US" sz="4100" u="sng" dirty="0">
              <a:solidFill>
                <a:srgbClr val="FF0000"/>
              </a:solidFill>
              <a:latin typeface="Arial" panose="020B0604020202020204" pitchFamily="34" charset="0"/>
            </a:endParaRPr>
          </a:p>
          <a:p>
            <a:endParaRPr lang="en-US" dirty="0"/>
          </a:p>
        </p:txBody>
      </p:sp>
    </p:spTree>
    <p:extLst>
      <p:ext uri="{BB962C8B-B14F-4D97-AF65-F5344CB8AC3E}">
        <p14:creationId xmlns:p14="http://schemas.microsoft.com/office/powerpoint/2010/main" val="19486440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0" y="-139150"/>
            <a:ext cx="12402839" cy="7073731"/>
          </a:xfrm>
          <a:prstGeom prst="rect">
            <a:avLst/>
          </a:prstGeom>
        </p:spPr>
        <p:txBody>
          <a:bodyPr wrap="square">
            <a:spAutoFit/>
          </a:bodyPr>
          <a:lstStyle/>
          <a:p>
            <a:pPr indent="228600">
              <a:lnSpc>
                <a:spcPct val="115000"/>
              </a:lnSpc>
              <a:spcAft>
                <a:spcPts val="1000"/>
              </a:spcAft>
            </a:pPr>
            <a:r>
              <a:rPr lang="en-US" sz="2000" b="1" dirty="0">
                <a:latin typeface="Calibri" panose="020F0502020204030204" pitchFamily="34" charset="0"/>
                <a:ea typeface="Times New Roman" panose="02020603050405020304" pitchFamily="18" charset="0"/>
                <a:cs typeface="Times New Roman" panose="02020603050405020304" pitchFamily="18" charset="0"/>
              </a:rPr>
              <a:t>Do your client files (paper or electronic) include</a:t>
            </a:r>
            <a:r>
              <a:rPr lang="en-US" sz="2000" b="1" dirty="0" smtClean="0">
                <a:latin typeface="Calibri" panose="020F0502020204030204" pitchFamily="34" charset="0"/>
                <a:ea typeface="Times New Roman" panose="02020603050405020304" pitchFamily="18" charset="0"/>
                <a:cs typeface="Times New Roman" panose="02020603050405020304" pitchFamily="18" charset="0"/>
              </a:rPr>
              <a:t>:  (taken from HUD FSS Program Review Self Assessment Form)</a:t>
            </a:r>
            <a:endParaRPr lang="en-US" dirty="0">
              <a:latin typeface="Calibri" panose="020F0502020204030204" pitchFamily="34" charset="0"/>
              <a:ea typeface="Times New Roman" panose="02020603050405020304" pitchFamily="18" charset="0"/>
              <a:cs typeface="Times New Roman" panose="02020603050405020304" pitchFamily="18" charset="0"/>
            </a:endParaRPr>
          </a:p>
          <a:p>
            <a:pPr marL="342900" marR="0" lvl="0" indent="-342900">
              <a:lnSpc>
                <a:spcPct val="115000"/>
              </a:lnSpc>
              <a:spcBef>
                <a:spcPts val="0"/>
              </a:spcBef>
              <a:spcAft>
                <a:spcPts val="0"/>
              </a:spcAft>
              <a:buFont typeface="Wingdings 2" panose="05020102010507070707" pitchFamily="18" charset="2"/>
              <a:buChar char="¤"/>
            </a:pPr>
            <a:r>
              <a:rPr lang="en-US" dirty="0">
                <a:latin typeface="Calibri" panose="020F0502020204030204" pitchFamily="34" charset="0"/>
                <a:ea typeface="Times New Roman" panose="02020603050405020304" pitchFamily="18" charset="0"/>
                <a:cs typeface="Times New Roman" panose="02020603050405020304" pitchFamily="18" charset="0"/>
              </a:rPr>
              <a:t>Completed FSS Application (in whatever format is used at the PHA)</a:t>
            </a:r>
          </a:p>
          <a:p>
            <a:pPr marL="342900" marR="0" lvl="0" indent="-342900">
              <a:lnSpc>
                <a:spcPct val="115000"/>
              </a:lnSpc>
              <a:spcBef>
                <a:spcPts val="0"/>
              </a:spcBef>
              <a:spcAft>
                <a:spcPts val="0"/>
              </a:spcAft>
              <a:buFont typeface="Wingdings 2" panose="05020102010507070707" pitchFamily="18" charset="2"/>
              <a:buChar char="¤"/>
            </a:pPr>
            <a:r>
              <a:rPr lang="en-US" dirty="0">
                <a:latin typeface="Calibri" panose="020F0502020204030204" pitchFamily="34" charset="0"/>
                <a:ea typeface="Times New Roman" panose="02020603050405020304" pitchFamily="18" charset="0"/>
                <a:cs typeface="Times New Roman" panose="02020603050405020304" pitchFamily="18" charset="0"/>
              </a:rPr>
              <a:t>Contract of Participation (HUD-50650 or similar) with correct dates i.e. 5/1/2016 to 4/30/2021 (for old </a:t>
            </a:r>
            <a:r>
              <a:rPr lang="en-US" dirty="0" err="1">
                <a:latin typeface="Calibri" panose="020F0502020204030204" pitchFamily="34" charset="0"/>
                <a:ea typeface="Times New Roman" panose="02020603050405020304" pitchFamily="18" charset="0"/>
                <a:cs typeface="Times New Roman" panose="02020603050405020304" pitchFamily="18" charset="0"/>
              </a:rPr>
              <a:t>CoPs</a:t>
            </a:r>
            <a:r>
              <a:rPr lang="en-US" dirty="0">
                <a:latin typeface="Calibri" panose="020F0502020204030204" pitchFamily="34" charset="0"/>
                <a:ea typeface="Times New Roman" panose="02020603050405020304" pitchFamily="18" charset="0"/>
                <a:cs typeface="Times New Roman" panose="02020603050405020304" pitchFamily="18" charset="0"/>
              </a:rPr>
              <a:t>) or to 5 years from the first re-certification of income after the execution date of the </a:t>
            </a:r>
            <a:r>
              <a:rPr lang="en-US" dirty="0" err="1">
                <a:latin typeface="Calibri" panose="020F0502020204030204" pitchFamily="34" charset="0"/>
                <a:ea typeface="Times New Roman" panose="02020603050405020304" pitchFamily="18" charset="0"/>
                <a:cs typeface="Times New Roman" panose="02020603050405020304" pitchFamily="18" charset="0"/>
              </a:rPr>
              <a:t>CoP</a:t>
            </a:r>
            <a:r>
              <a:rPr lang="en-US" dirty="0">
                <a:latin typeface="Calibri" panose="020F0502020204030204" pitchFamily="34" charset="0"/>
                <a:ea typeface="Times New Roman" panose="02020603050405020304" pitchFamily="18" charset="0"/>
                <a:cs typeface="Times New Roman" panose="02020603050405020304" pitchFamily="18" charset="0"/>
              </a:rPr>
              <a:t> (for new </a:t>
            </a:r>
            <a:r>
              <a:rPr lang="en-US" dirty="0" err="1">
                <a:latin typeface="Calibri" panose="020F0502020204030204" pitchFamily="34" charset="0"/>
                <a:ea typeface="Times New Roman" panose="02020603050405020304" pitchFamily="18" charset="0"/>
                <a:cs typeface="Times New Roman" panose="02020603050405020304" pitchFamily="18" charset="0"/>
              </a:rPr>
              <a:t>CoPs</a:t>
            </a:r>
            <a:r>
              <a:rPr lang="en-US" dirty="0">
                <a:latin typeface="Calibri" panose="020F0502020204030204" pitchFamily="34" charset="0"/>
                <a:ea typeface="Times New Roman" panose="02020603050405020304" pitchFamily="18" charset="0"/>
                <a:cs typeface="Times New Roman" panose="02020603050405020304" pitchFamily="18" charset="0"/>
              </a:rPr>
              <a:t>)</a:t>
            </a:r>
          </a:p>
          <a:p>
            <a:pPr marL="342900" marR="0" lvl="0" indent="-342900">
              <a:lnSpc>
                <a:spcPct val="115000"/>
              </a:lnSpc>
              <a:spcBef>
                <a:spcPts val="0"/>
              </a:spcBef>
              <a:spcAft>
                <a:spcPts val="0"/>
              </a:spcAft>
              <a:buFont typeface="Wingdings 2" panose="05020102010507070707" pitchFamily="18" charset="2"/>
              <a:buChar char="¤"/>
            </a:pPr>
            <a:r>
              <a:rPr lang="en-US" dirty="0">
                <a:latin typeface="Calibri" panose="020F0502020204030204" pitchFamily="34" charset="0"/>
                <a:ea typeface="Times New Roman" panose="02020603050405020304" pitchFamily="18" charset="0"/>
                <a:cs typeface="Times New Roman" panose="02020603050405020304" pitchFamily="18" charset="0"/>
              </a:rPr>
              <a:t>If the FSS participant is extended an additional year or two, is the original end date crossed off of the contract and a new date written in?  Is the ITSP amended as well and has the FSS participant signed off on it?</a:t>
            </a:r>
          </a:p>
          <a:p>
            <a:pPr marL="342900" marR="0" lvl="0" indent="-342900">
              <a:lnSpc>
                <a:spcPct val="115000"/>
              </a:lnSpc>
              <a:spcBef>
                <a:spcPts val="0"/>
              </a:spcBef>
              <a:spcAft>
                <a:spcPts val="0"/>
              </a:spcAft>
              <a:buFont typeface="Wingdings 2" panose="05020102010507070707" pitchFamily="18" charset="2"/>
              <a:buChar char="¤"/>
            </a:pPr>
            <a:r>
              <a:rPr lang="en-US" dirty="0">
                <a:latin typeface="Calibri" panose="020F0502020204030204" pitchFamily="34" charset="0"/>
                <a:ea typeface="Times New Roman" panose="02020603050405020304" pitchFamily="18" charset="0"/>
                <a:cs typeface="Times New Roman" panose="02020603050405020304" pitchFamily="18" charset="0"/>
              </a:rPr>
              <a:t>Corresponding documentation should be with ITSP e.g. if goal is to obtain GED, a copy of GED certificate should be with ISTP.  The PHA must follow its own policies on documentation of goal attainment, as defined in the FSS Action Plan.</a:t>
            </a:r>
          </a:p>
          <a:p>
            <a:pPr marL="342900" marR="0" lvl="0" indent="-342900">
              <a:lnSpc>
                <a:spcPct val="115000"/>
              </a:lnSpc>
              <a:spcBef>
                <a:spcPts val="0"/>
              </a:spcBef>
              <a:spcAft>
                <a:spcPts val="0"/>
              </a:spcAft>
              <a:buFont typeface="Wingdings 2" panose="05020102010507070707" pitchFamily="18" charset="2"/>
              <a:buChar char="¤"/>
            </a:pPr>
            <a:r>
              <a:rPr lang="en-US" dirty="0">
                <a:latin typeface="Calibri" panose="020F0502020204030204" pitchFamily="34" charset="0"/>
                <a:ea typeface="Times New Roman" panose="02020603050405020304" pitchFamily="18" charset="0"/>
                <a:cs typeface="Times New Roman" panose="02020603050405020304" pitchFamily="18" charset="0"/>
              </a:rPr>
              <a:t>50058’s should be in chronological order with corresponding Escrow Calculation sheets</a:t>
            </a:r>
          </a:p>
          <a:p>
            <a:pPr marL="342900" marR="0" lvl="0" indent="-342900">
              <a:lnSpc>
                <a:spcPct val="115000"/>
              </a:lnSpc>
              <a:spcBef>
                <a:spcPts val="0"/>
              </a:spcBef>
              <a:spcAft>
                <a:spcPts val="0"/>
              </a:spcAft>
              <a:buFont typeface="Wingdings 2" panose="05020102010507070707" pitchFamily="18" charset="2"/>
              <a:buChar char="¤"/>
            </a:pPr>
            <a:r>
              <a:rPr lang="en-US" dirty="0">
                <a:latin typeface="Calibri" panose="020F0502020204030204" pitchFamily="34" charset="0"/>
                <a:ea typeface="Times New Roman" panose="02020603050405020304" pitchFamily="18" charset="0"/>
                <a:cs typeface="Times New Roman" panose="02020603050405020304" pitchFamily="18" charset="0"/>
              </a:rPr>
              <a:t>Annual Escrow statements should be in file, with beginning balance, deposits, interest</a:t>
            </a:r>
          </a:p>
          <a:p>
            <a:pPr marL="342900" marR="0" lvl="0" indent="-342900">
              <a:lnSpc>
                <a:spcPct val="115000"/>
              </a:lnSpc>
              <a:spcBef>
                <a:spcPts val="0"/>
              </a:spcBef>
              <a:spcAft>
                <a:spcPts val="0"/>
              </a:spcAft>
              <a:buFont typeface="Wingdings 2" panose="05020102010507070707" pitchFamily="18" charset="2"/>
              <a:buChar char="¤"/>
            </a:pPr>
            <a:r>
              <a:rPr lang="en-US" dirty="0">
                <a:solidFill>
                  <a:srgbClr val="C00000"/>
                </a:solidFill>
                <a:latin typeface="Calibri" panose="020F0502020204030204" pitchFamily="34" charset="0"/>
                <a:ea typeface="Times New Roman" panose="02020603050405020304" pitchFamily="18" charset="0"/>
                <a:cs typeface="Times New Roman" panose="02020603050405020304" pitchFamily="18" charset="0"/>
              </a:rPr>
              <a:t>Case notes should be in file in chronological order - they should reflect meetings that conform with the PHA’s policies on number of contacts </a:t>
            </a:r>
            <a:r>
              <a:rPr lang="en-US" dirty="0">
                <a:latin typeface="Calibri" panose="020F0502020204030204" pitchFamily="34" charset="0"/>
                <a:ea typeface="Times New Roman" panose="02020603050405020304" pitchFamily="18" charset="0"/>
                <a:cs typeface="Times New Roman" panose="02020603050405020304" pitchFamily="18" charset="0"/>
              </a:rPr>
              <a:t>(some may do once a month, some once a year, some may have a triage system where more meetings are required until the person is in training/employed, etc.…. the point is that the files should show that the PHA is following their own policies.)  </a:t>
            </a:r>
          </a:p>
          <a:p>
            <a:pPr marL="342900" marR="0" lvl="0" indent="-342900">
              <a:lnSpc>
                <a:spcPct val="115000"/>
              </a:lnSpc>
              <a:spcBef>
                <a:spcPts val="0"/>
              </a:spcBef>
              <a:spcAft>
                <a:spcPts val="0"/>
              </a:spcAft>
              <a:buFont typeface="Wingdings 2" panose="05020102010507070707" pitchFamily="18" charset="2"/>
              <a:buChar char="¤"/>
            </a:pPr>
            <a:r>
              <a:rPr lang="en-US" dirty="0">
                <a:latin typeface="Calibri" panose="020F0502020204030204" pitchFamily="34" charset="0"/>
                <a:ea typeface="Times New Roman" panose="02020603050405020304" pitchFamily="18" charset="0"/>
                <a:cs typeface="Times New Roman" panose="02020603050405020304" pitchFamily="18" charset="0"/>
              </a:rPr>
              <a:t>“releases of Information” in file, new ones should be signed annually (no </a:t>
            </a:r>
            <a:r>
              <a:rPr lang="en-US" dirty="0" err="1">
                <a:latin typeface="Calibri" panose="020F0502020204030204" pitchFamily="34" charset="0"/>
                <a:ea typeface="Times New Roman" panose="02020603050405020304" pitchFamily="18" charset="0"/>
                <a:cs typeface="Times New Roman" panose="02020603050405020304" pitchFamily="18" charset="0"/>
              </a:rPr>
              <a:t>reg</a:t>
            </a:r>
            <a:r>
              <a:rPr lang="en-US" dirty="0">
                <a:latin typeface="Calibri" panose="020F0502020204030204" pitchFamily="34" charset="0"/>
                <a:ea typeface="Times New Roman" panose="02020603050405020304" pitchFamily="18" charset="0"/>
                <a:cs typeface="Times New Roman" panose="02020603050405020304" pitchFamily="18" charset="0"/>
              </a:rPr>
              <a:t> on this, required if the FSS Program Coordinator will be sharing client information with partners.)</a:t>
            </a:r>
          </a:p>
          <a:p>
            <a:pPr marL="342900" marR="0" lvl="0" indent="-342900">
              <a:lnSpc>
                <a:spcPct val="115000"/>
              </a:lnSpc>
              <a:spcBef>
                <a:spcPts val="0"/>
              </a:spcBef>
              <a:spcAft>
                <a:spcPts val="0"/>
              </a:spcAft>
              <a:buFont typeface="Wingdings 2" panose="05020102010507070707" pitchFamily="18" charset="2"/>
              <a:buChar char="¤"/>
            </a:pPr>
            <a:r>
              <a:rPr lang="en-US" dirty="0">
                <a:latin typeface="Calibri" panose="020F0502020204030204" pitchFamily="34" charset="0"/>
                <a:ea typeface="Times New Roman" panose="02020603050405020304" pitchFamily="18" charset="0"/>
                <a:cs typeface="Times New Roman" panose="02020603050405020304" pitchFamily="18" charset="0"/>
              </a:rPr>
              <a:t>Exit documents should be: proof that no $ is owed to PHA, documents that family is free of Welfare Assistance (if applicable), employment verification and proof that they have completed all goals in ITSP.</a:t>
            </a:r>
          </a:p>
          <a:p>
            <a:pPr marL="342900" marR="0" lvl="0" indent="-342900">
              <a:lnSpc>
                <a:spcPct val="115000"/>
              </a:lnSpc>
              <a:spcBef>
                <a:spcPts val="0"/>
              </a:spcBef>
              <a:spcAft>
                <a:spcPts val="1000"/>
              </a:spcAft>
              <a:buFont typeface="Wingdings 2" panose="05020102010507070707" pitchFamily="18" charset="2"/>
              <a:buChar char="¤"/>
            </a:pPr>
            <a:r>
              <a:rPr lang="en-US" dirty="0">
                <a:latin typeface="Calibri" panose="020F0502020204030204" pitchFamily="34" charset="0"/>
                <a:ea typeface="Times New Roman" panose="02020603050405020304" pitchFamily="18" charset="0"/>
                <a:cs typeface="Times New Roman" panose="02020603050405020304" pitchFamily="18" charset="0"/>
              </a:rPr>
              <a:t>If the family was terminated, is there evidence, conforming with the PHA’s policies, of attempts to contact and notify that termination was imminent</a:t>
            </a:r>
            <a:r>
              <a:rPr lang="en-US" dirty="0" smtClean="0">
                <a:latin typeface="Calibri" panose="020F0502020204030204" pitchFamily="34" charset="0"/>
                <a:ea typeface="Times New Roman" panose="02020603050405020304" pitchFamily="18" charset="0"/>
                <a:cs typeface="Times New Roman" panose="02020603050405020304" pitchFamily="18" charset="0"/>
              </a:rPr>
              <a:t>?</a:t>
            </a:r>
            <a:endParaRPr lang="en-US" dirty="0">
              <a:latin typeface="Calibri" panose="020F0502020204030204" pitchFamily="34" charset="0"/>
              <a:ea typeface="Times New Roman" panose="02020603050405020304" pitchFamily="18" charset="0"/>
              <a:cs typeface="Times New Roman" panose="02020603050405020304" pitchFamily="18" charset="0"/>
            </a:endParaRPr>
          </a:p>
          <a:p>
            <a:pPr>
              <a:lnSpc>
                <a:spcPct val="115000"/>
              </a:lnSpc>
              <a:spcAft>
                <a:spcPts val="1000"/>
              </a:spcAft>
            </a:pPr>
            <a:r>
              <a:rPr lang="en-US" b="1" dirty="0">
                <a:latin typeface="Calibri" panose="020F0502020204030204" pitchFamily="34" charset="0"/>
                <a:ea typeface="Times New Roman" panose="02020603050405020304" pitchFamily="18" charset="0"/>
                <a:cs typeface="Times New Roman" panose="02020603050405020304" pitchFamily="18" charset="0"/>
              </a:rPr>
              <a:t>Please note:  links and requirements on this document will be updated if/when they change</a:t>
            </a:r>
            <a:r>
              <a:rPr lang="en-US" dirty="0">
                <a:latin typeface="Calibri" panose="020F0502020204030204" pitchFamily="34" charset="0"/>
                <a:ea typeface="Times New Roman" panose="02020603050405020304" pitchFamily="18" charset="0"/>
                <a:cs typeface="Times New Roman" panose="02020603050405020304" pitchFamily="18" charset="0"/>
              </a:rPr>
              <a:t>. </a:t>
            </a:r>
            <a:r>
              <a:rPr lang="en-US" dirty="0" smtClean="0">
                <a:latin typeface="Calibri" panose="020F0502020204030204" pitchFamily="34" charset="0"/>
                <a:ea typeface="Times New Roman" panose="02020603050405020304" pitchFamily="18" charset="0"/>
                <a:cs typeface="Times New Roman" panose="02020603050405020304" pitchFamily="18" charset="0"/>
              </a:rPr>
              <a:t>T</a:t>
            </a:r>
            <a:r>
              <a:rPr lang="en-US" sz="1600" dirty="0" smtClean="0">
                <a:latin typeface="Calibri" panose="020F0502020204030204" pitchFamily="34" charset="0"/>
                <a:ea typeface="Times New Roman" panose="02020603050405020304" pitchFamily="18" charset="0"/>
                <a:cs typeface="Times New Roman" panose="02020603050405020304" pitchFamily="18" charset="0"/>
              </a:rPr>
              <a:t>his </a:t>
            </a:r>
            <a:r>
              <a:rPr lang="en-US" sz="1600" dirty="0">
                <a:latin typeface="Calibri" panose="020F0502020204030204" pitchFamily="34" charset="0"/>
                <a:ea typeface="Times New Roman" panose="02020603050405020304" pitchFamily="18" charset="0"/>
                <a:cs typeface="Times New Roman" panose="02020603050405020304" pitchFamily="18" charset="0"/>
              </a:rPr>
              <a:t>document is current as </a:t>
            </a:r>
            <a:r>
              <a:rPr lang="en-US" sz="1600" dirty="0" smtClean="0">
                <a:latin typeface="Calibri" panose="020F0502020204030204" pitchFamily="34" charset="0"/>
                <a:ea typeface="Times New Roman" panose="02020603050405020304" pitchFamily="18" charset="0"/>
                <a:cs typeface="Times New Roman" panose="02020603050405020304" pitchFamily="18" charset="0"/>
              </a:rPr>
              <a:t>of 3/23/23.</a:t>
            </a:r>
            <a:endParaRPr lang="en-US" sz="1600" dirty="0">
              <a:latin typeface="Calibri" panose="020F0502020204030204"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750658713"/>
      </p:ext>
    </p:extLst>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66256"/>
            <a:ext cx="10515600" cy="1298160"/>
          </a:xfrm>
        </p:spPr>
        <p:txBody>
          <a:bodyPr>
            <a:normAutofit fontScale="90000"/>
          </a:bodyPr>
          <a:lstStyle/>
          <a:p>
            <a:pPr algn="ctr"/>
            <a:r>
              <a:rPr lang="en-US" dirty="0" smtClean="0"/>
              <a:t>Consistent Collection of Data and File Documentation</a:t>
            </a:r>
            <a:endParaRPr lang="en-US" dirty="0"/>
          </a:p>
        </p:txBody>
      </p:sp>
      <p:sp>
        <p:nvSpPr>
          <p:cNvPr id="3" name="Content Placeholder 2"/>
          <p:cNvSpPr>
            <a:spLocks noGrp="1"/>
          </p:cNvSpPr>
          <p:nvPr>
            <p:ph idx="1"/>
          </p:nvPr>
        </p:nvSpPr>
        <p:spPr>
          <a:xfrm>
            <a:off x="838200" y="1533168"/>
            <a:ext cx="10515600" cy="5024650"/>
          </a:xfrm>
        </p:spPr>
        <p:txBody>
          <a:bodyPr>
            <a:normAutofit fontScale="47500" lnSpcReduction="20000"/>
          </a:bodyPr>
          <a:lstStyle/>
          <a:p>
            <a:r>
              <a:rPr lang="en-US" sz="4400" b="1" dirty="0" smtClean="0"/>
              <a:t>Automated documentation</a:t>
            </a:r>
            <a:r>
              <a:rPr lang="en-US" sz="4400" dirty="0" smtClean="0"/>
              <a:t> </a:t>
            </a:r>
          </a:p>
          <a:p>
            <a:pPr lvl="1"/>
            <a:r>
              <a:rPr lang="en-US" sz="3600" dirty="0" smtClean="0"/>
              <a:t>Emails</a:t>
            </a:r>
          </a:p>
          <a:p>
            <a:pPr lvl="1"/>
            <a:r>
              <a:rPr lang="en-US" sz="3600" dirty="0" smtClean="0"/>
              <a:t>Phone call records if available</a:t>
            </a:r>
          </a:p>
          <a:p>
            <a:pPr lvl="1"/>
            <a:r>
              <a:rPr lang="en-US" sz="3600" dirty="0" smtClean="0"/>
              <a:t>Case </a:t>
            </a:r>
            <a:r>
              <a:rPr lang="en-US" sz="3600" dirty="0"/>
              <a:t>M</a:t>
            </a:r>
            <a:r>
              <a:rPr lang="en-US" sz="3600" dirty="0" smtClean="0"/>
              <a:t>anagement  software</a:t>
            </a:r>
          </a:p>
          <a:p>
            <a:r>
              <a:rPr lang="en-US" sz="4400" b="1" dirty="0"/>
              <a:t>In House </a:t>
            </a:r>
            <a:r>
              <a:rPr lang="en-US" sz="4400" b="1" dirty="0" smtClean="0"/>
              <a:t>Forms (useful to get signatures or ensure collection of all needed data)</a:t>
            </a:r>
          </a:p>
          <a:p>
            <a:pPr lvl="1"/>
            <a:r>
              <a:rPr lang="en-US" sz="4200" dirty="0" smtClean="0"/>
              <a:t>FSS </a:t>
            </a:r>
            <a:r>
              <a:rPr lang="en-US" sz="4200" dirty="0"/>
              <a:t>Application</a:t>
            </a:r>
          </a:p>
          <a:p>
            <a:pPr lvl="1"/>
            <a:r>
              <a:rPr lang="en-US" sz="4200" dirty="0"/>
              <a:t>Designation of FSS Head of </a:t>
            </a:r>
            <a:r>
              <a:rPr lang="en-US" sz="4200" dirty="0" smtClean="0"/>
              <a:t>Household</a:t>
            </a:r>
          </a:p>
          <a:p>
            <a:pPr lvl="1"/>
            <a:r>
              <a:rPr lang="en-US" sz="4200" dirty="0" smtClean="0"/>
              <a:t>Change of Goals (ITSP) form</a:t>
            </a:r>
          </a:p>
          <a:p>
            <a:pPr lvl="1"/>
            <a:r>
              <a:rPr lang="en-US" sz="4200" dirty="0" smtClean="0"/>
              <a:t>Acknowledgement </a:t>
            </a:r>
            <a:r>
              <a:rPr lang="en-US" sz="4200" dirty="0"/>
              <a:t> </a:t>
            </a:r>
            <a:r>
              <a:rPr lang="en-US" sz="4200" dirty="0" smtClean="0"/>
              <a:t>of receipt of notification or information </a:t>
            </a:r>
          </a:p>
          <a:p>
            <a:pPr lvl="1"/>
            <a:r>
              <a:rPr lang="en-US" sz="4200" dirty="0" smtClean="0"/>
              <a:t>Mail logs</a:t>
            </a:r>
          </a:p>
          <a:p>
            <a:pPr lvl="1"/>
            <a:r>
              <a:rPr lang="en-US" sz="4200" dirty="0" smtClean="0"/>
              <a:t>Call logs</a:t>
            </a:r>
            <a:endParaRPr lang="en-US" sz="4200" dirty="0"/>
          </a:p>
          <a:p>
            <a:pPr lvl="1"/>
            <a:r>
              <a:rPr lang="en-US" sz="4200" dirty="0" smtClean="0"/>
              <a:t>Contact/ meeting forms </a:t>
            </a:r>
          </a:p>
          <a:p>
            <a:pPr lvl="1"/>
            <a:r>
              <a:rPr lang="en-US" sz="4200" dirty="0"/>
              <a:t> </a:t>
            </a:r>
            <a:r>
              <a:rPr lang="en-US" sz="4200" dirty="0" smtClean="0"/>
              <a:t>Sign in logs</a:t>
            </a:r>
            <a:endParaRPr lang="en-US" sz="4200" dirty="0"/>
          </a:p>
          <a:p>
            <a:pPr lvl="1"/>
            <a:r>
              <a:rPr lang="en-US" sz="4200" dirty="0"/>
              <a:t>Acknowledgement of Notification for</a:t>
            </a:r>
            <a:r>
              <a:rPr lang="en-US" sz="4200" dirty="0" smtClean="0"/>
              <a:t>: Rules, contract terms, other contact or information provided</a:t>
            </a:r>
          </a:p>
          <a:p>
            <a:pPr lvl="1"/>
            <a:r>
              <a:rPr lang="en-US" sz="4200" dirty="0" smtClean="0"/>
              <a:t>Certified Mail for critical notifications that must be mailed</a:t>
            </a:r>
          </a:p>
          <a:p>
            <a:pPr marL="457200" lvl="1" indent="0">
              <a:buNone/>
            </a:pPr>
            <a:endParaRPr lang="en-US" sz="3200" dirty="0"/>
          </a:p>
          <a:p>
            <a:pPr marL="0" indent="0">
              <a:buNone/>
            </a:pPr>
            <a:r>
              <a:rPr lang="en-US" sz="3200" dirty="0"/>
              <a:t>	</a:t>
            </a:r>
            <a:endParaRPr lang="en-US" sz="3200" dirty="0" smtClean="0"/>
          </a:p>
          <a:p>
            <a:pPr lvl="1"/>
            <a:endParaRPr lang="en-US" dirty="0"/>
          </a:p>
        </p:txBody>
      </p:sp>
    </p:spTree>
    <p:extLst>
      <p:ext uri="{BB962C8B-B14F-4D97-AF65-F5344CB8AC3E}">
        <p14:creationId xmlns:p14="http://schemas.microsoft.com/office/powerpoint/2010/main" val="108657143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6" end="6"/>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3">
                                            <p:txEl>
                                              <p:pRg st="7" end="7"/>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
                                            <p:txEl>
                                              <p:pRg st="8" end="8"/>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9" end="9"/>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3">
                                            <p:txEl>
                                              <p:pRg st="10" end="10"/>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3">
                                            <p:txEl>
                                              <p:pRg st="11" end="11"/>
                                            </p:txEl>
                                          </p:spTgt>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3">
                                            <p:txEl>
                                              <p:pRg st="12" end="12"/>
                                            </p:txEl>
                                          </p:spTgt>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3">
                                            <p:txEl>
                                              <p:pRg st="13" end="13"/>
                                            </p:txEl>
                                          </p:spTgt>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3">
                                            <p:txEl>
                                              <p:pRg st="14" end="1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Quality Documentation</a:t>
            </a:r>
            <a:endParaRPr lang="en-US" dirty="0"/>
          </a:p>
        </p:txBody>
      </p:sp>
      <p:sp>
        <p:nvSpPr>
          <p:cNvPr id="6" name="Content Placeholder 5"/>
          <p:cNvSpPr>
            <a:spLocks noGrp="1"/>
          </p:cNvSpPr>
          <p:nvPr>
            <p:ph idx="1"/>
          </p:nvPr>
        </p:nvSpPr>
        <p:spPr/>
        <p:txBody>
          <a:bodyPr/>
          <a:lstStyle/>
          <a:p>
            <a:r>
              <a:rPr lang="en-US" dirty="0" smtClean="0"/>
              <a:t>Provides clear concise of  what, who , </a:t>
            </a:r>
            <a:r>
              <a:rPr lang="en-US" u="sng" dirty="0" smtClean="0"/>
              <a:t>when</a:t>
            </a:r>
            <a:r>
              <a:rPr lang="en-US" dirty="0" smtClean="0"/>
              <a:t>, where, why </a:t>
            </a:r>
          </a:p>
          <a:p>
            <a:r>
              <a:rPr lang="en-US" dirty="0" smtClean="0"/>
              <a:t>Written statements (minutes) of a meeting or  personal encounter should never use pronouns</a:t>
            </a:r>
          </a:p>
          <a:p>
            <a:r>
              <a:rPr lang="en-US" dirty="0" smtClean="0"/>
              <a:t>Be </a:t>
            </a:r>
            <a:r>
              <a:rPr lang="en-US" u="sng" dirty="0" smtClean="0"/>
              <a:t>consistent</a:t>
            </a:r>
            <a:r>
              <a:rPr lang="en-US" dirty="0" smtClean="0"/>
              <a:t> in documentation methods from one file to another.  Use a </a:t>
            </a:r>
            <a:r>
              <a:rPr lang="en-US" dirty="0" smtClean="0">
                <a:solidFill>
                  <a:srgbClr val="C00000"/>
                </a:solidFill>
              </a:rPr>
              <a:t>form or format  outline </a:t>
            </a:r>
            <a:r>
              <a:rPr lang="en-US" dirty="0" smtClean="0"/>
              <a:t>when possible to ensure consistency.</a:t>
            </a:r>
          </a:p>
          <a:p>
            <a:r>
              <a:rPr lang="en-US" sz="3600" u="sng" dirty="0" smtClean="0">
                <a:solidFill>
                  <a:srgbClr val="C00000"/>
                </a:solidFill>
              </a:rPr>
              <a:t>Lack of  or  Poor quality documentation </a:t>
            </a:r>
            <a:r>
              <a:rPr lang="en-US" sz="3600" dirty="0" smtClean="0"/>
              <a:t>can cause compliance issues</a:t>
            </a:r>
            <a:endParaRPr lang="en-US" sz="3600" dirty="0"/>
          </a:p>
        </p:txBody>
      </p:sp>
    </p:spTree>
    <p:extLst>
      <p:ext uri="{BB962C8B-B14F-4D97-AF65-F5344CB8AC3E}">
        <p14:creationId xmlns:p14="http://schemas.microsoft.com/office/powerpoint/2010/main" val="17027589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6">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6">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4622419" y="484824"/>
            <a:ext cx="6096000" cy="6001643"/>
          </a:xfrm>
          <a:prstGeom prst="rect">
            <a:avLst/>
          </a:prstGeom>
        </p:spPr>
        <p:txBody>
          <a:bodyPr>
            <a:spAutoFit/>
          </a:bodyPr>
          <a:lstStyle/>
          <a:p>
            <a:r>
              <a:rPr lang="en-US" sz="1200" dirty="0"/>
              <a:t>FSS Head of Household Designation Certification</a:t>
            </a:r>
          </a:p>
          <a:p>
            <a:endParaRPr lang="en-US" sz="1200" dirty="0"/>
          </a:p>
          <a:p>
            <a:r>
              <a:rPr lang="en-US" sz="1200" dirty="0"/>
              <a:t>Family Self-Sufficiency</a:t>
            </a:r>
          </a:p>
          <a:p>
            <a:endParaRPr lang="en-US" sz="1200" dirty="0"/>
          </a:p>
          <a:p>
            <a:r>
              <a:rPr lang="en-US" sz="1200" dirty="0"/>
              <a:t>Check one</a:t>
            </a:r>
          </a:p>
          <a:p>
            <a:r>
              <a:rPr lang="en-US" sz="1200" dirty="0"/>
              <a:t>I am the only household member 18 years of age and older at this time and the designated Head of</a:t>
            </a:r>
          </a:p>
          <a:p>
            <a:r>
              <a:rPr lang="en-US" sz="1200" dirty="0"/>
              <a:t>Household. _________________________________________(name)</a:t>
            </a:r>
          </a:p>
          <a:p>
            <a:r>
              <a:rPr lang="en-US" sz="1200" dirty="0"/>
              <a:t>Provide ages of all household members , , , , , , ,</a:t>
            </a:r>
          </a:p>
          <a:p>
            <a:r>
              <a:rPr lang="en-US" sz="1200" dirty="0"/>
              <a:t>OR</a:t>
            </a:r>
          </a:p>
          <a:p>
            <a:r>
              <a:rPr lang="en-US" sz="1200" dirty="0"/>
              <a:t>We the undersigned have discussed and agreed that we are designating, the following individual as</a:t>
            </a:r>
          </a:p>
          <a:p>
            <a:r>
              <a:rPr lang="en-US" sz="1200" dirty="0"/>
              <a:t>the FSS Head of Household for our FSS family:________________________________________</a:t>
            </a:r>
          </a:p>
          <a:p>
            <a:r>
              <a:rPr lang="en-US" sz="1200" dirty="0"/>
              <a:t>_________________________________________________</a:t>
            </a:r>
          </a:p>
          <a:p>
            <a:r>
              <a:rPr lang="en-US" sz="1200" dirty="0"/>
              <a:t>AND</a:t>
            </a:r>
          </a:p>
          <a:p>
            <a:r>
              <a:rPr lang="en-US" sz="1200" dirty="0"/>
              <a:t>We understand and agree that all Individualized Training and Service Plans must be completed</a:t>
            </a:r>
          </a:p>
          <a:p>
            <a:r>
              <a:rPr lang="en-US" sz="1200" dirty="0"/>
              <a:t>by __________________.</a:t>
            </a:r>
          </a:p>
          <a:p>
            <a:r>
              <a:rPr lang="en-US" sz="1200" dirty="0"/>
              <a:t>Date</a:t>
            </a:r>
          </a:p>
          <a:p>
            <a:r>
              <a:rPr lang="en-US" sz="1200" dirty="0"/>
              <a:t>I/We certify that the information above is true to the best of I/our knowledge and we also</a:t>
            </a:r>
          </a:p>
          <a:p>
            <a:r>
              <a:rPr lang="en-US" sz="1200" dirty="0"/>
              <a:t>understand that any escrow accrued will be awarded to the FSS Head of Household upon</a:t>
            </a:r>
          </a:p>
          <a:p>
            <a:r>
              <a:rPr lang="en-US" sz="1200" dirty="0"/>
              <a:t>successful completion of the FSS Contract of Participation and any other program benefits</a:t>
            </a:r>
          </a:p>
          <a:p>
            <a:r>
              <a:rPr lang="en-US" sz="1200" dirty="0"/>
              <a:t>associated with the FSS </a:t>
            </a:r>
            <a:r>
              <a:rPr lang="en-US" sz="1200" dirty="0" err="1"/>
              <a:t>HoH</a:t>
            </a:r>
            <a:r>
              <a:rPr lang="en-US" sz="1200" dirty="0"/>
              <a:t> as stated in the FSS Action Plan.</a:t>
            </a:r>
          </a:p>
          <a:p>
            <a:r>
              <a:rPr lang="en-US" sz="1200" dirty="0"/>
              <a:t>X_________________________________________________ Date _______________</a:t>
            </a:r>
          </a:p>
          <a:p>
            <a:r>
              <a:rPr lang="en-US" sz="1200" dirty="0"/>
              <a:t>X_________________________________________________ Date _______________</a:t>
            </a:r>
          </a:p>
          <a:p>
            <a:r>
              <a:rPr lang="en-US" sz="1200" dirty="0"/>
              <a:t>X_________________________________________________ Date _______________</a:t>
            </a:r>
          </a:p>
          <a:p>
            <a:r>
              <a:rPr lang="en-US" sz="1200" dirty="0"/>
              <a:t>X_________________________________________________ Date _______________</a:t>
            </a:r>
          </a:p>
          <a:p>
            <a:endParaRPr lang="en-US" sz="1200" dirty="0"/>
          </a:p>
          <a:p>
            <a:r>
              <a:rPr lang="en-US" sz="1200" dirty="0"/>
              <a:t>Any adult household member 18 or older can be the FSS Head of Household. The family must decide who the FSS Head </a:t>
            </a:r>
            <a:r>
              <a:rPr lang="en-US" sz="1200" dirty="0" smtClean="0"/>
              <a:t>of Household </a:t>
            </a:r>
            <a:r>
              <a:rPr lang="en-US" sz="1200" dirty="0"/>
              <a:t>is. Once decided, the FSS Head of Household will sign the </a:t>
            </a:r>
            <a:r>
              <a:rPr lang="en-US" sz="1200" dirty="0" err="1"/>
              <a:t>CoP</a:t>
            </a:r>
            <a:r>
              <a:rPr lang="en-US" sz="1200" dirty="0"/>
              <a:t> and if they successfully complete the program </a:t>
            </a:r>
            <a:r>
              <a:rPr lang="en-US" sz="1200" dirty="0" smtClean="0"/>
              <a:t>and graduate</a:t>
            </a:r>
            <a:r>
              <a:rPr lang="en-US" sz="1200" dirty="0"/>
              <a:t>, they will receive the escrow. The </a:t>
            </a:r>
            <a:r>
              <a:rPr lang="en-US" sz="1200" dirty="0" err="1"/>
              <a:t>HoH</a:t>
            </a:r>
            <a:r>
              <a:rPr lang="en-US" sz="1200" dirty="0"/>
              <a:t> for the HCV Program not designated as the FSS </a:t>
            </a:r>
            <a:r>
              <a:rPr lang="en-US" sz="1200" dirty="0" err="1"/>
              <a:t>HoH</a:t>
            </a:r>
            <a:r>
              <a:rPr lang="en-US" sz="1200" dirty="0"/>
              <a:t> is not entitled to the</a:t>
            </a:r>
          </a:p>
          <a:p>
            <a:r>
              <a:rPr lang="en-US" sz="1200" dirty="0"/>
              <a:t>escrow account and/or any other FSS program benefits reserved for the FSS </a:t>
            </a:r>
            <a:r>
              <a:rPr lang="en-US" sz="1200" dirty="0" err="1"/>
              <a:t>HoH</a:t>
            </a:r>
            <a:r>
              <a:rPr lang="en-US" sz="1200" dirty="0"/>
              <a:t>.</a:t>
            </a:r>
          </a:p>
        </p:txBody>
      </p:sp>
      <p:sp>
        <p:nvSpPr>
          <p:cNvPr id="5" name="TextBox 4"/>
          <p:cNvSpPr txBox="1"/>
          <p:nvPr/>
        </p:nvSpPr>
        <p:spPr>
          <a:xfrm>
            <a:off x="996902" y="866274"/>
            <a:ext cx="2654701" cy="1077218"/>
          </a:xfrm>
          <a:prstGeom prst="rect">
            <a:avLst/>
          </a:prstGeom>
          <a:noFill/>
        </p:spPr>
        <p:txBody>
          <a:bodyPr wrap="none" rtlCol="0">
            <a:spAutoFit/>
          </a:bodyPr>
          <a:lstStyle/>
          <a:p>
            <a:r>
              <a:rPr lang="en-US" sz="3200" b="1" dirty="0" smtClean="0"/>
              <a:t>In House Form</a:t>
            </a:r>
          </a:p>
          <a:p>
            <a:r>
              <a:rPr lang="en-US" sz="3200" b="1" dirty="0" smtClean="0"/>
              <a:t>Example</a:t>
            </a:r>
            <a:endParaRPr lang="en-US" sz="3200" b="1" dirty="0"/>
          </a:p>
        </p:txBody>
      </p:sp>
    </p:spTree>
    <p:extLst>
      <p:ext uri="{BB962C8B-B14F-4D97-AF65-F5344CB8AC3E}">
        <p14:creationId xmlns:p14="http://schemas.microsoft.com/office/powerpoint/2010/main" val="686729026"/>
      </p:ext>
    </p:extLst>
  </p:cSld>
  <p:clrMapOvr>
    <a:masterClrMapping/>
  </p:clrMapOvr>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C00000"/>
                </a:solidFill>
              </a:rPr>
              <a:t>Confidentiality and Access to Data Compliance</a:t>
            </a:r>
            <a:endParaRPr lang="en-US" b="1" dirty="0">
              <a:solidFill>
                <a:srgbClr val="C00000"/>
              </a:solidFill>
            </a:endParaRPr>
          </a:p>
        </p:txBody>
      </p:sp>
      <p:sp>
        <p:nvSpPr>
          <p:cNvPr id="3" name="Content Placeholder 2"/>
          <p:cNvSpPr>
            <a:spLocks noGrp="1"/>
          </p:cNvSpPr>
          <p:nvPr>
            <p:ph idx="1"/>
          </p:nvPr>
        </p:nvSpPr>
        <p:spPr/>
        <p:txBody>
          <a:bodyPr>
            <a:normAutofit fontScale="92500" lnSpcReduction="10000"/>
          </a:bodyPr>
          <a:lstStyle/>
          <a:p>
            <a:r>
              <a:rPr lang="en-US" b="1" dirty="0" smtClean="0">
                <a:solidFill>
                  <a:srgbClr val="C00000"/>
                </a:solidFill>
              </a:rPr>
              <a:t>FSS Coordinator (staff) must to be authorized to see or access EIV data  in order to have access to FSS participant data.</a:t>
            </a:r>
          </a:p>
          <a:p>
            <a:r>
              <a:rPr lang="en-US" b="1" dirty="0" smtClean="0">
                <a:solidFill>
                  <a:srgbClr val="C00000"/>
                </a:solidFill>
              </a:rPr>
              <a:t>Participant Data must be maintained in accordance with PIH Notice 2015-06 </a:t>
            </a:r>
            <a:r>
              <a:rPr lang="en-US" sz="2400" b="1" i="1" dirty="0" smtClean="0">
                <a:solidFill>
                  <a:srgbClr val="C00000"/>
                </a:solidFill>
              </a:rPr>
              <a:t>(HUD Privacy Protection Guidance for Third Parties) </a:t>
            </a:r>
            <a:r>
              <a:rPr lang="en-US" b="1" dirty="0" smtClean="0">
                <a:solidFill>
                  <a:srgbClr val="C00000"/>
                </a:solidFill>
              </a:rPr>
              <a:t>as well as EIV requirements and OMB Notices</a:t>
            </a:r>
          </a:p>
          <a:p>
            <a:pPr lvl="1"/>
            <a:r>
              <a:rPr lang="en-US" b="1" dirty="0" smtClean="0">
                <a:solidFill>
                  <a:srgbClr val="C00000"/>
                </a:solidFill>
              </a:rPr>
              <a:t>States the 1974 Privacy Act Requirements  for compliance with all HUD grant funding and OMB Guidance on privacy</a:t>
            </a:r>
          </a:p>
          <a:p>
            <a:pPr lvl="1"/>
            <a:r>
              <a:rPr lang="en-US" b="1" dirty="0" smtClean="0">
                <a:solidFill>
                  <a:srgbClr val="C00000"/>
                </a:solidFill>
              </a:rPr>
              <a:t>Restriction of use of Income Information and other PII (Personally Identifiable Information)</a:t>
            </a:r>
          </a:p>
          <a:p>
            <a:pPr lvl="1"/>
            <a:r>
              <a:rPr lang="en-US" b="1" dirty="0" smtClean="0">
                <a:solidFill>
                  <a:srgbClr val="C00000"/>
                </a:solidFill>
              </a:rPr>
              <a:t>Requires Security Awareness and Privacy Training (Part of EIV access process)</a:t>
            </a:r>
          </a:p>
          <a:p>
            <a:pPr lvl="1"/>
            <a:r>
              <a:rPr lang="en-US" b="1" dirty="0" smtClean="0">
                <a:solidFill>
                  <a:srgbClr val="C00000"/>
                </a:solidFill>
              </a:rPr>
              <a:t>Specific Protection requirements for Electronic and Paper files containing sensitive PII (use of files, storage, access, electronic transmission, retention and dispositio</a:t>
            </a:r>
            <a:r>
              <a:rPr lang="en-US" dirty="0" smtClean="0">
                <a:solidFill>
                  <a:srgbClr val="C00000"/>
                </a:solidFill>
              </a:rPr>
              <a:t>n </a:t>
            </a:r>
            <a:r>
              <a:rPr lang="en-US" b="1" dirty="0" smtClean="0">
                <a:solidFill>
                  <a:srgbClr val="C00000"/>
                </a:solidFill>
              </a:rPr>
              <a:t>of files)</a:t>
            </a:r>
            <a:endParaRPr lang="en-US" b="1" dirty="0">
              <a:solidFill>
                <a:srgbClr val="C00000"/>
              </a:solidFill>
            </a:endParaRPr>
          </a:p>
        </p:txBody>
      </p:sp>
    </p:spTree>
    <p:extLst>
      <p:ext uri="{BB962C8B-B14F-4D97-AF65-F5344CB8AC3E}">
        <p14:creationId xmlns:p14="http://schemas.microsoft.com/office/powerpoint/2010/main" val="395687187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C00000"/>
                </a:solidFill>
              </a:rPr>
              <a:t>Privacy continued: PII and SPI</a:t>
            </a:r>
            <a:endParaRPr lang="en-US" dirty="0">
              <a:solidFill>
                <a:srgbClr val="C00000"/>
              </a:solidFill>
            </a:endParaRPr>
          </a:p>
        </p:txBody>
      </p:sp>
      <p:sp>
        <p:nvSpPr>
          <p:cNvPr id="3" name="Content Placeholder 2"/>
          <p:cNvSpPr>
            <a:spLocks noGrp="1"/>
          </p:cNvSpPr>
          <p:nvPr>
            <p:ph idx="1"/>
          </p:nvPr>
        </p:nvSpPr>
        <p:spPr/>
        <p:txBody>
          <a:bodyPr>
            <a:normAutofit/>
          </a:bodyPr>
          <a:lstStyle/>
          <a:p>
            <a:r>
              <a:rPr lang="en-US" dirty="0">
                <a:solidFill>
                  <a:srgbClr val="C00000"/>
                </a:solidFill>
              </a:rPr>
              <a:t>Personally Identifiable Information (PII). Defined in OMB M-07-16 </a:t>
            </a:r>
            <a:r>
              <a:rPr lang="en-US" dirty="0" smtClean="0">
                <a:solidFill>
                  <a:srgbClr val="C00000"/>
                </a:solidFill>
              </a:rPr>
              <a:t>:</a:t>
            </a:r>
          </a:p>
          <a:p>
            <a:pPr lvl="1"/>
            <a:r>
              <a:rPr lang="en-US" dirty="0" smtClean="0">
                <a:solidFill>
                  <a:srgbClr val="C00000"/>
                </a:solidFill>
              </a:rPr>
              <a:t>PII:  Information </a:t>
            </a:r>
            <a:r>
              <a:rPr lang="en-US" dirty="0">
                <a:solidFill>
                  <a:srgbClr val="C00000"/>
                </a:solidFill>
              </a:rPr>
              <a:t>which can be used to distinguish or trace an individual’s identity, such as their name, social security number, biometric records, etc. alone, or when combined with other personal or identifying information which is linked or linkable to a specific individual, such as date and place of birth, mother’s maiden name, </a:t>
            </a:r>
            <a:r>
              <a:rPr lang="en-US" dirty="0" err="1" smtClean="0">
                <a:solidFill>
                  <a:srgbClr val="C00000"/>
                </a:solidFill>
              </a:rPr>
              <a:t>etc</a:t>
            </a:r>
            <a:r>
              <a:rPr lang="en-US" dirty="0" smtClean="0">
                <a:solidFill>
                  <a:srgbClr val="C00000"/>
                </a:solidFill>
              </a:rPr>
              <a:t>  (</a:t>
            </a:r>
            <a:r>
              <a:rPr lang="en-US" i="1" dirty="0" smtClean="0">
                <a:solidFill>
                  <a:srgbClr val="C00000"/>
                </a:solidFill>
              </a:rPr>
              <a:t>with new technology-- facial recognition</a:t>
            </a:r>
            <a:r>
              <a:rPr lang="en-US" dirty="0" smtClean="0">
                <a:solidFill>
                  <a:srgbClr val="C00000"/>
                </a:solidFill>
              </a:rPr>
              <a:t>)</a:t>
            </a:r>
          </a:p>
          <a:p>
            <a:pPr lvl="1"/>
            <a:r>
              <a:rPr lang="en-US" dirty="0">
                <a:solidFill>
                  <a:srgbClr val="C00000"/>
                </a:solidFill>
              </a:rPr>
              <a:t>Sensitive Personally Identifiable </a:t>
            </a:r>
            <a:r>
              <a:rPr lang="en-US" dirty="0" smtClean="0">
                <a:solidFill>
                  <a:srgbClr val="C00000"/>
                </a:solidFill>
              </a:rPr>
              <a:t>Information:  information </a:t>
            </a:r>
            <a:r>
              <a:rPr lang="en-US" dirty="0">
                <a:solidFill>
                  <a:srgbClr val="C00000"/>
                </a:solidFill>
              </a:rPr>
              <a:t>that when lost, compromised or disclosed without authorization could substantially harm an individual. Examples of sensitive PII include social security or driver’s license numbers, medical records, and financial account numbers such as credit or debit card numbers. </a:t>
            </a:r>
          </a:p>
        </p:txBody>
      </p:sp>
    </p:spTree>
    <p:extLst>
      <p:ext uri="{BB962C8B-B14F-4D97-AF65-F5344CB8AC3E}">
        <p14:creationId xmlns:p14="http://schemas.microsoft.com/office/powerpoint/2010/main" val="30813950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PHA Written Policy for Handling and Disposing of Data and Records (can be a combined policy)</a:t>
            </a:r>
            <a:endParaRPr lang="en-US" dirty="0"/>
          </a:p>
        </p:txBody>
      </p:sp>
      <p:sp>
        <p:nvSpPr>
          <p:cNvPr id="3" name="Content Placeholder 2"/>
          <p:cNvSpPr>
            <a:spLocks noGrp="1"/>
          </p:cNvSpPr>
          <p:nvPr>
            <p:ph idx="1"/>
          </p:nvPr>
        </p:nvSpPr>
        <p:spPr/>
        <p:txBody>
          <a:bodyPr>
            <a:normAutofit lnSpcReduction="10000"/>
          </a:bodyPr>
          <a:lstStyle/>
          <a:p>
            <a:r>
              <a:rPr lang="en-US" dirty="0"/>
              <a:t>PHA should have a policy on confidentiality, </a:t>
            </a:r>
            <a:r>
              <a:rPr lang="en-US" dirty="0" smtClean="0"/>
              <a:t>with specific duties assigned by Job Assignment, and actions to be taken for violations</a:t>
            </a:r>
          </a:p>
          <a:p>
            <a:r>
              <a:rPr lang="en-US" dirty="0" smtClean="0"/>
              <a:t>Security and </a:t>
            </a:r>
            <a:r>
              <a:rPr lang="en-US" dirty="0"/>
              <a:t>A</a:t>
            </a:r>
            <a:r>
              <a:rPr lang="en-US" dirty="0" smtClean="0"/>
              <a:t>ccess Policy of all Records  </a:t>
            </a:r>
          </a:p>
          <a:p>
            <a:r>
              <a:rPr lang="en-US" dirty="0" smtClean="0"/>
              <a:t>Records Retention and Disposal Policy</a:t>
            </a:r>
          </a:p>
          <a:p>
            <a:r>
              <a:rPr lang="en-US" dirty="0" smtClean="0"/>
              <a:t>Security procedures  for access and control of electronic and paper records)</a:t>
            </a:r>
          </a:p>
          <a:p>
            <a:r>
              <a:rPr lang="en-US" dirty="0"/>
              <a:t>EIV Access and Use Policy (HUD requires and EIV Policy)</a:t>
            </a:r>
          </a:p>
          <a:p>
            <a:r>
              <a:rPr lang="en-US" dirty="0" smtClean="0">
                <a:solidFill>
                  <a:srgbClr val="C00000"/>
                </a:solidFill>
              </a:rPr>
              <a:t>Each policy must have compliance documentation. (forms, sign-in, access to records, and other documentation of implementation and compliance with  policy)</a:t>
            </a:r>
          </a:p>
        </p:txBody>
      </p:sp>
    </p:spTree>
    <p:extLst>
      <p:ext uri="{BB962C8B-B14F-4D97-AF65-F5344CB8AC3E}">
        <p14:creationId xmlns:p14="http://schemas.microsoft.com/office/powerpoint/2010/main" val="23580131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Daily Operating in line with Confidentiality  Requirements</a:t>
            </a:r>
            <a:endParaRPr lang="en-US" dirty="0"/>
          </a:p>
        </p:txBody>
      </p:sp>
      <p:sp>
        <p:nvSpPr>
          <p:cNvPr id="3" name="Content Placeholder 2"/>
          <p:cNvSpPr>
            <a:spLocks noGrp="1"/>
          </p:cNvSpPr>
          <p:nvPr>
            <p:ph idx="1"/>
          </p:nvPr>
        </p:nvSpPr>
        <p:spPr/>
        <p:txBody>
          <a:bodyPr/>
          <a:lstStyle/>
          <a:p>
            <a:r>
              <a:rPr lang="en-US" dirty="0" smtClean="0"/>
              <a:t>Only authorized person  can access files</a:t>
            </a:r>
          </a:p>
          <a:p>
            <a:r>
              <a:rPr lang="en-US" dirty="0" smtClean="0"/>
              <a:t>Computer access by secure passwords</a:t>
            </a:r>
          </a:p>
          <a:p>
            <a:r>
              <a:rPr lang="en-US" dirty="0" smtClean="0"/>
              <a:t>Files stored and locked when  not in use by authorized staff member</a:t>
            </a:r>
          </a:p>
          <a:p>
            <a:r>
              <a:rPr lang="en-US" dirty="0" smtClean="0"/>
              <a:t>Care and maintenance of files removed from secure location</a:t>
            </a:r>
          </a:p>
          <a:p>
            <a:r>
              <a:rPr lang="en-US" dirty="0" smtClean="0"/>
              <a:t>Care when printing documents that documents are not left in view of other staff or public</a:t>
            </a:r>
          </a:p>
          <a:p>
            <a:r>
              <a:rPr lang="en-US" dirty="0" smtClean="0"/>
              <a:t>Limited access to those who require access as part of job description</a:t>
            </a:r>
          </a:p>
          <a:p>
            <a:r>
              <a:rPr lang="en-US" dirty="0" smtClean="0"/>
              <a:t>Review access needs regularly and  ensure secure passwords  or key control</a:t>
            </a:r>
            <a:endParaRPr lang="en-US" dirty="0"/>
          </a:p>
        </p:txBody>
      </p:sp>
    </p:spTree>
    <p:extLst>
      <p:ext uri="{BB962C8B-B14F-4D97-AF65-F5344CB8AC3E}">
        <p14:creationId xmlns:p14="http://schemas.microsoft.com/office/powerpoint/2010/main" val="209355365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88137" y="365125"/>
            <a:ext cx="11206557" cy="1325563"/>
          </a:xfrm>
        </p:spPr>
        <p:txBody>
          <a:bodyPr/>
          <a:lstStyle/>
          <a:p>
            <a:pPr algn="ctr"/>
            <a:r>
              <a:rPr lang="en-US" sz="4000" dirty="0" smtClean="0"/>
              <a:t>FSS Program Review by Area Office</a:t>
            </a:r>
            <a:br>
              <a:rPr lang="en-US" sz="4000" dirty="0" smtClean="0"/>
            </a:br>
            <a:r>
              <a:rPr lang="en-US" sz="4000" dirty="0" smtClean="0"/>
              <a:t>General information for Self Assessment </a:t>
            </a:r>
            <a:r>
              <a:rPr lang="en-US" sz="2800" dirty="0" smtClean="0"/>
              <a:t>(31 questions)</a:t>
            </a:r>
            <a:endParaRPr lang="en-US" sz="2800" dirty="0"/>
          </a:p>
        </p:txBody>
      </p:sp>
      <p:sp>
        <p:nvSpPr>
          <p:cNvPr id="3" name="Content Placeholder 2"/>
          <p:cNvSpPr>
            <a:spLocks noGrp="1"/>
          </p:cNvSpPr>
          <p:nvPr>
            <p:ph idx="1"/>
          </p:nvPr>
        </p:nvSpPr>
        <p:spPr>
          <a:xfrm>
            <a:off x="838200" y="1347537"/>
            <a:ext cx="10515600" cy="5452023"/>
          </a:xfrm>
        </p:spPr>
        <p:txBody>
          <a:bodyPr>
            <a:normAutofit fontScale="62500" lnSpcReduction="20000"/>
          </a:bodyPr>
          <a:lstStyle/>
          <a:p>
            <a:pPr marL="0" indent="0">
              <a:buNone/>
            </a:pPr>
            <a:r>
              <a:rPr lang="en-US" b="1" dirty="0"/>
              <a:t> </a:t>
            </a:r>
            <a:endParaRPr lang="en-US" dirty="0"/>
          </a:p>
          <a:p>
            <a:pPr marL="0" indent="0">
              <a:buNone/>
            </a:pPr>
            <a:r>
              <a:rPr lang="en-US" b="1" i="1" dirty="0"/>
              <a:t>General Information</a:t>
            </a:r>
            <a:r>
              <a:rPr lang="en-US" b="1" dirty="0"/>
              <a:t>: </a:t>
            </a:r>
            <a:endParaRPr lang="en-US" dirty="0"/>
          </a:p>
          <a:p>
            <a:pPr marL="0" indent="0">
              <a:buNone/>
            </a:pPr>
            <a:r>
              <a:rPr lang="en-US" dirty="0" smtClean="0"/>
              <a:t>Your </a:t>
            </a:r>
            <a:r>
              <a:rPr lang="en-US" dirty="0"/>
              <a:t>FSS program has been chosen to be monitored by your local Field Office.  Please complete this self-assessment and return to your local field office by the date requested.  </a:t>
            </a:r>
          </a:p>
          <a:p>
            <a:pPr marL="0" indent="0">
              <a:buNone/>
            </a:pPr>
            <a:r>
              <a:rPr lang="en-US" dirty="0"/>
              <a:t> </a:t>
            </a:r>
            <a:r>
              <a:rPr lang="en-US" dirty="0" smtClean="0"/>
              <a:t>Please </a:t>
            </a:r>
            <a:r>
              <a:rPr lang="en-US" dirty="0"/>
              <a:t>use the comment box to describe the reason for your response.  Be prepared to discuss your findings with the Field Office, if needed.</a:t>
            </a:r>
          </a:p>
          <a:p>
            <a:pPr marL="0" indent="0">
              <a:buNone/>
            </a:pPr>
            <a:r>
              <a:rPr lang="en-US" dirty="0"/>
              <a:t> </a:t>
            </a:r>
            <a:r>
              <a:rPr lang="en-US" dirty="0" smtClean="0"/>
              <a:t>To </a:t>
            </a:r>
            <a:r>
              <a:rPr lang="en-US" dirty="0"/>
              <a:t>complete this review, you may need to refer to the following:   </a:t>
            </a:r>
          </a:p>
          <a:p>
            <a:pPr marL="0" indent="0">
              <a:buNone/>
            </a:pPr>
            <a:r>
              <a:rPr lang="en-US" dirty="0"/>
              <a:t> </a:t>
            </a:r>
            <a:r>
              <a:rPr lang="en-US" dirty="0" smtClean="0"/>
              <a:t>FSS </a:t>
            </a:r>
            <a:r>
              <a:rPr lang="en-US" dirty="0"/>
              <a:t>webpage </a:t>
            </a:r>
            <a:r>
              <a:rPr lang="en-US" u="sng" dirty="0">
                <a:hlinkClick r:id="rId2"/>
              </a:rPr>
              <a:t>https://</a:t>
            </a:r>
            <a:r>
              <a:rPr lang="en-US" u="sng" dirty="0" smtClean="0">
                <a:hlinkClick r:id="rId2"/>
              </a:rPr>
              <a:t>www.hud.gov/program_offices/public_indian_housing/programs/hcv/fss</a:t>
            </a:r>
            <a:r>
              <a:rPr lang="en-US" dirty="0"/>
              <a:t>		</a:t>
            </a:r>
          </a:p>
          <a:p>
            <a:pPr marL="0" lvl="0" indent="0">
              <a:buNone/>
            </a:pPr>
            <a:r>
              <a:rPr lang="en-US" i="1" dirty="0" smtClean="0"/>
              <a:t>Corresponding </a:t>
            </a:r>
            <a:r>
              <a:rPr lang="en-US" i="1" dirty="0"/>
              <a:t>Fiscal Year FSS NOFO</a:t>
            </a:r>
          </a:p>
          <a:p>
            <a:pPr marL="0" lvl="0" indent="0">
              <a:buNone/>
            </a:pPr>
            <a:r>
              <a:rPr lang="en-US" dirty="0" smtClean="0"/>
              <a:t>24 </a:t>
            </a:r>
            <a:r>
              <a:rPr lang="en-US" dirty="0"/>
              <a:t>CFR §984</a:t>
            </a:r>
          </a:p>
          <a:p>
            <a:pPr marL="0" lvl="0" indent="0">
              <a:buNone/>
            </a:pPr>
            <a:r>
              <a:rPr lang="en-US" dirty="0"/>
              <a:t>Grant Agreement</a:t>
            </a:r>
          </a:p>
          <a:p>
            <a:pPr marL="0" lvl="0" indent="0">
              <a:buNone/>
            </a:pPr>
            <a:r>
              <a:rPr lang="en-US" dirty="0"/>
              <a:t>Job Description(s)</a:t>
            </a:r>
          </a:p>
          <a:p>
            <a:pPr marL="0" lvl="0" indent="0">
              <a:buNone/>
            </a:pPr>
            <a:r>
              <a:rPr lang="en-US" dirty="0"/>
              <a:t>FSS Action Plan</a:t>
            </a:r>
          </a:p>
          <a:p>
            <a:pPr marL="0" lvl="0" indent="0">
              <a:buNone/>
            </a:pPr>
            <a:r>
              <a:rPr lang="en-US" dirty="0"/>
              <a:t>SEMAP report</a:t>
            </a:r>
          </a:p>
          <a:p>
            <a:pPr marL="0" lvl="0" indent="0">
              <a:buNone/>
            </a:pPr>
            <a:r>
              <a:rPr lang="en-US" dirty="0"/>
              <a:t>Participant files</a:t>
            </a:r>
          </a:p>
          <a:p>
            <a:pPr marL="0" lvl="0" indent="0">
              <a:buNone/>
            </a:pPr>
            <a:r>
              <a:rPr lang="en-US" dirty="0"/>
              <a:t>Escrow Account information </a:t>
            </a:r>
          </a:p>
          <a:p>
            <a:pPr marL="0" lvl="0" indent="0">
              <a:buNone/>
            </a:pPr>
            <a:r>
              <a:rPr lang="en-US" dirty="0"/>
              <a:t>Any recent IG Audits, PHA reviews, IPA Audits, etc. </a:t>
            </a:r>
          </a:p>
          <a:p>
            <a:pPr marL="0" indent="0">
              <a:buNone/>
            </a:pPr>
            <a:endParaRPr lang="en-US" dirty="0"/>
          </a:p>
        </p:txBody>
      </p:sp>
    </p:spTree>
    <p:extLst>
      <p:ext uri="{BB962C8B-B14F-4D97-AF65-F5344CB8AC3E}">
        <p14:creationId xmlns:p14="http://schemas.microsoft.com/office/powerpoint/2010/main" val="95237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3">
                                            <p:txEl>
                                              <p:pRg st="6" end="6"/>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3">
                                            <p:txEl>
                                              <p:pRg st="7" end="7"/>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
                                            <p:txEl>
                                              <p:pRg st="8" end="8"/>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9" end="9"/>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3">
                                            <p:txEl>
                                              <p:pRg st="10" end="10"/>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3">
                                            <p:txEl>
                                              <p:pRg st="11" end="11"/>
                                            </p:txEl>
                                          </p:spTgt>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3">
                                            <p:txEl>
                                              <p:pRg st="12" end="12"/>
                                            </p:txEl>
                                          </p:spTgt>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3">
                                            <p:txEl>
                                              <p:pRg st="13" end="13"/>
                                            </p:txEl>
                                          </p:spTgt>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3">
                                            <p:txEl>
                                              <p:pRg st="14" end="1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26261" y="75627"/>
            <a:ext cx="11639693" cy="1553793"/>
          </a:xfrm>
        </p:spPr>
        <p:txBody>
          <a:bodyPr>
            <a:noAutofit/>
          </a:bodyPr>
          <a:lstStyle/>
          <a:p>
            <a:pPr algn="ctr"/>
            <a:r>
              <a:rPr lang="en-US" sz="3600" b="1" dirty="0" smtClean="0"/>
              <a:t>You Have FSS Plan in New Format </a:t>
            </a:r>
            <a:br>
              <a:rPr lang="en-US" sz="3600" b="1" dirty="0" smtClean="0"/>
            </a:br>
            <a:r>
              <a:rPr lang="en-US" sz="3600" b="1" dirty="0" smtClean="0"/>
              <a:t>(FSS Action Plan 2022)</a:t>
            </a:r>
            <a:br>
              <a:rPr lang="en-US" sz="3600" b="1" dirty="0" smtClean="0"/>
            </a:br>
            <a:r>
              <a:rPr lang="en-US" sz="3600" b="1" u="sng" dirty="0" smtClean="0"/>
              <a:t>Take stock of where you are</a:t>
            </a:r>
            <a:r>
              <a:rPr lang="en-US" sz="3600" b="1" dirty="0" smtClean="0"/>
              <a:t>!!!!! And where you need to be!!!</a:t>
            </a:r>
            <a:endParaRPr lang="en-US" sz="3600" b="1" dirty="0"/>
          </a:p>
        </p:txBody>
      </p:sp>
      <p:sp>
        <p:nvSpPr>
          <p:cNvPr id="3" name="Content Placeholder 2"/>
          <p:cNvSpPr>
            <a:spLocks noGrp="1"/>
          </p:cNvSpPr>
          <p:nvPr>
            <p:ph idx="1"/>
          </p:nvPr>
        </p:nvSpPr>
        <p:spPr>
          <a:xfrm>
            <a:off x="426261" y="1546917"/>
            <a:ext cx="11371562" cy="5245770"/>
          </a:xfrm>
        </p:spPr>
        <p:txBody>
          <a:bodyPr>
            <a:normAutofit fontScale="47500" lnSpcReduction="20000"/>
          </a:bodyPr>
          <a:lstStyle/>
          <a:p>
            <a:pPr marL="0" indent="0">
              <a:buNone/>
            </a:pPr>
            <a:r>
              <a:rPr lang="en-US" dirty="0"/>
              <a:t/>
            </a:r>
            <a:br>
              <a:rPr lang="en-US" dirty="0"/>
            </a:br>
            <a:r>
              <a:rPr lang="en-US" sz="3800" b="1" u="sng" dirty="0"/>
              <a:t>Sample Plan </a:t>
            </a:r>
            <a:r>
              <a:rPr lang="en-US" sz="3800" b="1" u="sng" dirty="0" smtClean="0"/>
              <a:t>Format (form) </a:t>
            </a:r>
            <a:r>
              <a:rPr lang="en-US" sz="3800" dirty="0" smtClean="0"/>
              <a:t>Outlines Options        </a:t>
            </a:r>
          </a:p>
          <a:p>
            <a:pPr marL="0" indent="0">
              <a:buNone/>
            </a:pPr>
            <a:r>
              <a:rPr lang="en-US" sz="3800" b="1" dirty="0" smtClean="0"/>
              <a:t>The Plan Document approved by HUD will determine  what you need to Document</a:t>
            </a:r>
            <a:r>
              <a:rPr lang="en-US" sz="3800" b="1" dirty="0"/>
              <a:t/>
            </a:r>
            <a:br>
              <a:rPr lang="en-US" sz="3800" b="1" dirty="0"/>
            </a:br>
            <a:r>
              <a:rPr lang="en-US" sz="3300" dirty="0">
                <a:solidFill>
                  <a:srgbClr val="C00000"/>
                </a:solidFill>
              </a:rPr>
              <a:t/>
            </a:r>
            <a:br>
              <a:rPr lang="en-US" sz="3300" dirty="0">
                <a:solidFill>
                  <a:srgbClr val="C00000"/>
                </a:solidFill>
              </a:rPr>
            </a:br>
            <a:r>
              <a:rPr lang="en-US" sz="3300" dirty="0">
                <a:solidFill>
                  <a:srgbClr val="C00000"/>
                </a:solidFill>
              </a:rPr>
              <a:t>So what is in your Plan? </a:t>
            </a:r>
            <a:r>
              <a:rPr lang="en-US" sz="3300" dirty="0" smtClean="0">
                <a:solidFill>
                  <a:srgbClr val="C00000"/>
                </a:solidFill>
              </a:rPr>
              <a:t>  What </a:t>
            </a:r>
            <a:r>
              <a:rPr lang="en-US" sz="3300" dirty="0">
                <a:solidFill>
                  <a:srgbClr val="C00000"/>
                </a:solidFill>
              </a:rPr>
              <a:t>boxes did you check</a:t>
            </a:r>
            <a:r>
              <a:rPr lang="en-US" sz="3300" dirty="0" smtClean="0">
                <a:solidFill>
                  <a:srgbClr val="C00000"/>
                </a:solidFill>
              </a:rPr>
              <a:t>?</a:t>
            </a:r>
          </a:p>
          <a:p>
            <a:pPr marL="0" indent="0">
              <a:buNone/>
            </a:pPr>
            <a:r>
              <a:rPr lang="en-US" sz="3300" dirty="0" smtClean="0">
                <a:solidFill>
                  <a:srgbClr val="C00000"/>
                </a:solidFill>
              </a:rPr>
              <a:t>How are you implementing the plan as submitted? How are you documenting? </a:t>
            </a:r>
            <a:r>
              <a:rPr lang="en-US" sz="3300" dirty="0">
                <a:solidFill>
                  <a:srgbClr val="C00000"/>
                </a:solidFill>
              </a:rPr>
              <a:t>(Understand the options you selected and associated documentation needed)</a:t>
            </a:r>
            <a:endParaRPr lang="en-US" sz="3300" dirty="0" smtClean="0">
              <a:solidFill>
                <a:srgbClr val="C00000"/>
              </a:solidFill>
            </a:endParaRPr>
          </a:p>
          <a:p>
            <a:pPr marL="0" indent="0">
              <a:buNone/>
            </a:pPr>
            <a:r>
              <a:rPr lang="en-US" sz="3300" b="1" u="sng" dirty="0" smtClean="0">
                <a:solidFill>
                  <a:srgbClr val="C00000"/>
                </a:solidFill>
              </a:rPr>
              <a:t>What is the operating  structure in your PHA for implementation? </a:t>
            </a:r>
            <a:r>
              <a:rPr lang="en-US" sz="3300" dirty="0" smtClean="0">
                <a:solidFill>
                  <a:srgbClr val="C00000"/>
                </a:solidFill>
              </a:rPr>
              <a:t>(How will data be shared within the agency and who is responsible for each function and monitoring  those functions)</a:t>
            </a:r>
          </a:p>
          <a:p>
            <a:pPr marL="0" indent="0">
              <a:buNone/>
            </a:pPr>
            <a:r>
              <a:rPr lang="en-US" sz="3300" dirty="0" smtClean="0">
                <a:solidFill>
                  <a:srgbClr val="C00000"/>
                </a:solidFill>
              </a:rPr>
              <a:t>Coordination between departments at PHA?  Have you developed internal operating procedures that clearly define functions and responsibility?</a:t>
            </a:r>
          </a:p>
          <a:p>
            <a:pPr marL="0" indent="0">
              <a:buNone/>
            </a:pPr>
            <a:r>
              <a:rPr lang="en-US" sz="3300" dirty="0" smtClean="0">
                <a:solidFill>
                  <a:srgbClr val="C00000"/>
                </a:solidFill>
              </a:rPr>
              <a:t>Is your software adequate to assist in easy documentation of FSS Activity.  What paper forms and </a:t>
            </a:r>
            <a:r>
              <a:rPr lang="en-US" sz="3300" dirty="0" err="1" smtClean="0">
                <a:solidFill>
                  <a:srgbClr val="C00000"/>
                </a:solidFill>
              </a:rPr>
              <a:t>documentsdo</a:t>
            </a:r>
            <a:r>
              <a:rPr lang="en-US" sz="3300" dirty="0" smtClean="0">
                <a:solidFill>
                  <a:srgbClr val="C00000"/>
                </a:solidFill>
              </a:rPr>
              <a:t> you need?</a:t>
            </a:r>
          </a:p>
          <a:p>
            <a:pPr marL="0" indent="0">
              <a:buNone/>
            </a:pPr>
            <a:r>
              <a:rPr lang="en-US" sz="3300" dirty="0" smtClean="0">
                <a:solidFill>
                  <a:srgbClr val="C00000"/>
                </a:solidFill>
              </a:rPr>
              <a:t>Who will enter and monitor PIC data?  Is PIC data for FSS Entered correctly and timely?  </a:t>
            </a:r>
            <a:r>
              <a:rPr lang="en-US" sz="3300" u="sng" dirty="0" smtClean="0">
                <a:solidFill>
                  <a:srgbClr val="C00000"/>
                </a:solidFill>
              </a:rPr>
              <a:t>HUD will use data in PIC in Evaluation process.</a:t>
            </a:r>
          </a:p>
          <a:p>
            <a:pPr marL="0" indent="0">
              <a:buNone/>
            </a:pPr>
            <a:r>
              <a:rPr lang="en-US" sz="3300" dirty="0" smtClean="0">
                <a:solidFill>
                  <a:srgbClr val="C00000"/>
                </a:solidFill>
              </a:rPr>
              <a:t>Who will process financial records  and balance Escrow accounts with Bank account?  How will required Notices to participants be generated and sent? (Copy of notice to Tenant in file)</a:t>
            </a:r>
          </a:p>
          <a:p>
            <a:pPr marL="0" indent="0">
              <a:buNone/>
            </a:pPr>
            <a:r>
              <a:rPr lang="en-US" sz="3300" b="1" dirty="0" smtClean="0">
                <a:solidFill>
                  <a:srgbClr val="C00000"/>
                </a:solidFill>
              </a:rPr>
              <a:t>How will you accumulate and organize documentation of Plan implementation and compliance</a:t>
            </a:r>
            <a:r>
              <a:rPr lang="en-US" sz="3300" b="1" dirty="0">
                <a:solidFill>
                  <a:srgbClr val="C00000"/>
                </a:solidFill>
              </a:rPr>
              <a:t> </a:t>
            </a:r>
            <a:r>
              <a:rPr lang="en-US" sz="3300" b="1" dirty="0" smtClean="0">
                <a:solidFill>
                  <a:srgbClr val="C00000"/>
                </a:solidFill>
              </a:rPr>
              <a:t>for the Annual Report</a:t>
            </a:r>
          </a:p>
          <a:p>
            <a:pPr marL="0" indent="0">
              <a:buNone/>
            </a:pPr>
            <a:r>
              <a:rPr lang="en-US" sz="3300" b="1" u="sng" dirty="0" smtClean="0">
                <a:solidFill>
                  <a:srgbClr val="C00000"/>
                </a:solidFill>
              </a:rPr>
              <a:t>Who has the needed data and supporting documents?  Who will collect data? </a:t>
            </a:r>
          </a:p>
          <a:p>
            <a:pPr marL="0" indent="0">
              <a:buNone/>
            </a:pPr>
            <a:r>
              <a:rPr lang="en-US" sz="3300" b="1" u="sng" dirty="0">
                <a:solidFill>
                  <a:srgbClr val="C00000"/>
                </a:solidFill>
              </a:rPr>
              <a:t>Who will organized data? Who will complete Annual Report?</a:t>
            </a:r>
          </a:p>
          <a:p>
            <a:pPr marL="0" indent="0">
              <a:buNone/>
            </a:pPr>
            <a:r>
              <a:rPr lang="en-US" sz="3300" b="1" u="sng" dirty="0" smtClean="0">
                <a:solidFill>
                  <a:srgbClr val="C00000"/>
                </a:solidFill>
              </a:rPr>
              <a:t>HAVE YOU ADDED THE FSS Program to the Annual IPA audit contract?  What will IPA Auditor need to audit and report or is it included by reference in existing contract?</a:t>
            </a:r>
            <a:r>
              <a:rPr lang="en-US" sz="3300" b="1" u="sng" dirty="0">
                <a:solidFill>
                  <a:srgbClr val="C00000"/>
                </a:solidFill>
              </a:rPr>
              <a:t/>
            </a:r>
            <a:br>
              <a:rPr lang="en-US" sz="3300" b="1" u="sng" dirty="0">
                <a:solidFill>
                  <a:srgbClr val="C00000"/>
                </a:solidFill>
              </a:rPr>
            </a:br>
            <a:endParaRPr lang="en-US" sz="3300" u="sng" dirty="0"/>
          </a:p>
        </p:txBody>
      </p:sp>
    </p:spTree>
    <p:extLst>
      <p:ext uri="{BB962C8B-B14F-4D97-AF65-F5344CB8AC3E}">
        <p14:creationId xmlns:p14="http://schemas.microsoft.com/office/powerpoint/2010/main" val="21056114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5" end="5"/>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8" end="8"/>
                                            </p:txEl>
                                          </p:spTgt>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3">
                                            <p:txEl>
                                              <p:pRg st="9" end="9"/>
                                            </p:txEl>
                                          </p:spTgt>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nodeType="clickEffect">
                                  <p:stCondLst>
                                    <p:cond delay="0"/>
                                  </p:stCondLst>
                                  <p:childTnLst>
                                    <p:set>
                                      <p:cBhvr>
                                        <p:cTn id="42"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606425"/>
          </a:xfrm>
        </p:spPr>
        <p:txBody>
          <a:bodyPr>
            <a:normAutofit fontScale="90000"/>
          </a:bodyPr>
          <a:lstStyle/>
          <a:p>
            <a:pPr algn="ctr"/>
            <a:r>
              <a:rPr lang="en-US" dirty="0" smtClean="0"/>
              <a:t>FSS File Review: </a:t>
            </a:r>
            <a:br>
              <a:rPr lang="en-US" dirty="0" smtClean="0"/>
            </a:br>
            <a:r>
              <a:rPr lang="en-US" sz="3100" b="1" dirty="0" smtClean="0"/>
              <a:t>Do </a:t>
            </a:r>
            <a:r>
              <a:rPr lang="en-US" sz="3100" b="1" dirty="0"/>
              <a:t>your client files (paper or electronic) include:</a:t>
            </a:r>
            <a:r>
              <a:rPr lang="en-US" sz="3100" dirty="0"/>
              <a:t/>
            </a:r>
            <a:br>
              <a:rPr lang="en-US" sz="3100" dirty="0"/>
            </a:br>
            <a:endParaRPr lang="en-US" sz="3100" dirty="0"/>
          </a:p>
        </p:txBody>
      </p:sp>
      <p:sp>
        <p:nvSpPr>
          <p:cNvPr id="3" name="Content Placeholder 2"/>
          <p:cNvSpPr>
            <a:spLocks noGrp="1"/>
          </p:cNvSpPr>
          <p:nvPr>
            <p:ph idx="1"/>
          </p:nvPr>
        </p:nvSpPr>
        <p:spPr>
          <a:xfrm>
            <a:off x="180975" y="1182532"/>
            <a:ext cx="11906250" cy="5599268"/>
          </a:xfrm>
        </p:spPr>
        <p:txBody>
          <a:bodyPr>
            <a:normAutofit fontScale="62500" lnSpcReduction="20000"/>
          </a:bodyPr>
          <a:lstStyle/>
          <a:p>
            <a:pPr lvl="0"/>
            <a:r>
              <a:rPr lang="en-US" sz="2900" dirty="0" smtClean="0"/>
              <a:t>Completed </a:t>
            </a:r>
            <a:r>
              <a:rPr lang="en-US" sz="2900" dirty="0"/>
              <a:t>FSS Application (in whatever format is used at the PHA)</a:t>
            </a:r>
          </a:p>
          <a:p>
            <a:pPr lvl="0"/>
            <a:r>
              <a:rPr lang="en-US" sz="2900" dirty="0"/>
              <a:t>Contract of Participation (HUD-50650 or similar) with correct dates i.e. 5/1/2016 to 4/30/2021 (for old </a:t>
            </a:r>
            <a:r>
              <a:rPr lang="en-US" sz="2900" dirty="0" err="1"/>
              <a:t>CoPs</a:t>
            </a:r>
            <a:r>
              <a:rPr lang="en-US" sz="2900" dirty="0"/>
              <a:t>) or to 5 years from the first re-certification of income after the execution date of the </a:t>
            </a:r>
            <a:r>
              <a:rPr lang="en-US" sz="2900" dirty="0" err="1"/>
              <a:t>CoP</a:t>
            </a:r>
            <a:r>
              <a:rPr lang="en-US" sz="2900" dirty="0"/>
              <a:t> (for new </a:t>
            </a:r>
            <a:r>
              <a:rPr lang="en-US" sz="2900" dirty="0" err="1"/>
              <a:t>CoPs</a:t>
            </a:r>
            <a:r>
              <a:rPr lang="en-US" sz="2900" dirty="0"/>
              <a:t>)</a:t>
            </a:r>
          </a:p>
          <a:p>
            <a:pPr lvl="0"/>
            <a:r>
              <a:rPr lang="en-US" sz="2900" dirty="0"/>
              <a:t>If the FSS participant is extended an additional year or two, is the original end date crossed off of the contract and a new date written in?  Is the ITSP amended as well and has the FSS participant signed off on it?</a:t>
            </a:r>
          </a:p>
          <a:p>
            <a:pPr lvl="0"/>
            <a:r>
              <a:rPr lang="en-US" sz="2900" dirty="0"/>
              <a:t>Corresponding documentation should be with ITSP e.g. if goal is to obtain GED, a copy of GED certificate should be with ISTP.  The PHA must follow its own policies on documentation of goal attainment, as defined in the FSS Action Plan.</a:t>
            </a:r>
          </a:p>
          <a:p>
            <a:pPr lvl="0"/>
            <a:r>
              <a:rPr lang="en-US" sz="2900" dirty="0"/>
              <a:t>50058’s should be in chronological order with corresponding Escrow Calculation sheets</a:t>
            </a:r>
          </a:p>
          <a:p>
            <a:pPr lvl="0"/>
            <a:r>
              <a:rPr lang="en-US" sz="2900" dirty="0"/>
              <a:t>Annual Escrow statements should be in file, with beginning balance, deposits, interest</a:t>
            </a:r>
          </a:p>
          <a:p>
            <a:pPr lvl="0"/>
            <a:r>
              <a:rPr lang="en-US" sz="2900" dirty="0"/>
              <a:t>Case notes should be in file in chronological order - they should reflect meetings that conform with the PHA’s policies on number of contacts (some may do once a month, some once a year, some may have a triage system where more meetings are required until the person is in training/employed, etc.…. the point is that the files should show that the PHA is following their own policies.)  </a:t>
            </a:r>
          </a:p>
          <a:p>
            <a:pPr lvl="0"/>
            <a:r>
              <a:rPr lang="en-US" sz="2900" dirty="0"/>
              <a:t>“releases of </a:t>
            </a:r>
            <a:r>
              <a:rPr lang="en-US" sz="2900" dirty="0" smtClean="0"/>
              <a:t>Information form” </a:t>
            </a:r>
            <a:r>
              <a:rPr lang="en-US" sz="2900" dirty="0"/>
              <a:t>in file, new ones should be signed annually (no </a:t>
            </a:r>
            <a:r>
              <a:rPr lang="en-US" sz="2900" dirty="0" err="1"/>
              <a:t>reg</a:t>
            </a:r>
            <a:r>
              <a:rPr lang="en-US" sz="2900" dirty="0"/>
              <a:t> on this, required if the FSS Program Coordinator will be sharing client information with partners</a:t>
            </a:r>
            <a:r>
              <a:rPr lang="en-US" sz="2900" dirty="0" smtClean="0"/>
              <a:t>. (See HOTMA changes)</a:t>
            </a:r>
            <a:endParaRPr lang="en-US" sz="2900" dirty="0"/>
          </a:p>
          <a:p>
            <a:pPr lvl="0"/>
            <a:r>
              <a:rPr lang="en-US" sz="2900" dirty="0"/>
              <a:t>Exit documents should be: proof that no $ is owed to PHA, documents that family is free of Welfare Assistance (if applicable), employment verification and proof that they have completed all goals in ITSP.</a:t>
            </a:r>
          </a:p>
          <a:p>
            <a:pPr lvl="0"/>
            <a:r>
              <a:rPr lang="en-US" sz="2900" dirty="0"/>
              <a:t>If the family was terminated, is there evidence, conforming with the PHA’s policies, of attempts to contact and notify that termination was imminent?  </a:t>
            </a:r>
            <a:r>
              <a:rPr lang="en-US" sz="2900" dirty="0" smtClean="0"/>
              <a:t>(Do you have a termination process ?)</a:t>
            </a:r>
            <a:endParaRPr lang="en-US" sz="2900" dirty="0"/>
          </a:p>
          <a:p>
            <a:r>
              <a:rPr lang="en-US" sz="2900" dirty="0"/>
              <a:t>Please note:  links and requirements on this document will be updated if/when they change.  This document is current as of 3/23/23.</a:t>
            </a:r>
          </a:p>
          <a:p>
            <a:endParaRPr lang="en-US" dirty="0"/>
          </a:p>
        </p:txBody>
      </p:sp>
    </p:spTree>
    <p:extLst>
      <p:ext uri="{BB962C8B-B14F-4D97-AF65-F5344CB8AC3E}">
        <p14:creationId xmlns:p14="http://schemas.microsoft.com/office/powerpoint/2010/main" val="40399625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nodeType="clickEffect">
                                  <p:stCondLst>
                                    <p:cond delay="0"/>
                                  </p:stCondLst>
                                  <p:childTnLst>
                                    <p:set>
                                      <p:cBhvr>
                                        <p:cTn id="36"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nodeType="clickEffect">
                                  <p:stCondLst>
                                    <p:cond delay="0"/>
                                  </p:stCondLst>
                                  <p:childTnLst>
                                    <p:set>
                                      <p:cBhvr>
                                        <p:cTn id="40"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nodeType="clickEffect">
                                  <p:stCondLst>
                                    <p:cond delay="0"/>
                                  </p:stCondLst>
                                  <p:childTnLst>
                                    <p:set>
                                      <p:cBhvr>
                                        <p:cTn id="44"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NOW That you have the Regulations and HUD Guidance </a:t>
            </a:r>
            <a:endParaRPr lang="en-US" dirty="0"/>
          </a:p>
        </p:txBody>
      </p:sp>
      <p:sp>
        <p:nvSpPr>
          <p:cNvPr id="3" name="Content Placeholder 2"/>
          <p:cNvSpPr>
            <a:spLocks noGrp="1"/>
          </p:cNvSpPr>
          <p:nvPr>
            <p:ph idx="1"/>
          </p:nvPr>
        </p:nvSpPr>
        <p:spPr/>
        <p:txBody>
          <a:bodyPr>
            <a:normAutofit fontScale="85000" lnSpcReduction="20000"/>
          </a:bodyPr>
          <a:lstStyle/>
          <a:p>
            <a:pPr marL="0" indent="0">
              <a:buNone/>
            </a:pPr>
            <a:r>
              <a:rPr lang="en-US" dirty="0" smtClean="0"/>
              <a:t>READ-READ-READ-STUDY-IMPLEMENT- Document-Document-Document:  </a:t>
            </a:r>
          </a:p>
          <a:p>
            <a:pPr marL="0" indent="0">
              <a:buNone/>
            </a:pPr>
            <a:r>
              <a:rPr lang="en-US" dirty="0" smtClean="0"/>
              <a:t>Outline Program Requirements that  Pertain to Your Agencies Program</a:t>
            </a:r>
          </a:p>
          <a:p>
            <a:pPr marL="0" indent="0">
              <a:buNone/>
            </a:pPr>
            <a:r>
              <a:rPr lang="en-US" dirty="0" smtClean="0"/>
              <a:t>Check you Action Plan and current implementation process for Compliance with the rules and you Plan</a:t>
            </a:r>
          </a:p>
          <a:p>
            <a:pPr marL="0" indent="0">
              <a:buNone/>
            </a:pPr>
            <a:r>
              <a:rPr lang="en-US" dirty="0" smtClean="0"/>
              <a:t>List data needed to comply day to day and to complete the HUD Annual Evaluation (collect daily, weekly and monthly) </a:t>
            </a:r>
          </a:p>
          <a:p>
            <a:pPr marL="0" indent="0">
              <a:buNone/>
            </a:pPr>
            <a:r>
              <a:rPr lang="en-US" dirty="0" smtClean="0"/>
              <a:t>Revise and/or develop in house forms. ( improve timely and consistent documentation) </a:t>
            </a:r>
          </a:p>
          <a:p>
            <a:pPr marL="0" indent="0">
              <a:buNone/>
            </a:pPr>
            <a:r>
              <a:rPr lang="en-US" dirty="0"/>
              <a:t>Complete the </a:t>
            </a:r>
            <a:r>
              <a:rPr lang="en-US" b="1" u="sng" dirty="0"/>
              <a:t>required </a:t>
            </a:r>
            <a:r>
              <a:rPr lang="en-US" dirty="0"/>
              <a:t>online Coordinator training (at lease one Coordinator) (complete other training which </a:t>
            </a:r>
            <a:r>
              <a:rPr lang="en-US" dirty="0" smtClean="0"/>
              <a:t>is HUD required for related functions and the </a:t>
            </a:r>
            <a:r>
              <a:rPr lang="en-US" u="sng" dirty="0" smtClean="0"/>
              <a:t>not </a:t>
            </a:r>
            <a:r>
              <a:rPr lang="en-US" u="sng" dirty="0"/>
              <a:t>required but HUD suggest</a:t>
            </a:r>
            <a:r>
              <a:rPr lang="en-US" dirty="0" smtClean="0"/>
              <a:t>)</a:t>
            </a:r>
          </a:p>
          <a:p>
            <a:pPr marL="0" indent="0">
              <a:buNone/>
            </a:pPr>
            <a:r>
              <a:rPr lang="en-US" dirty="0" smtClean="0"/>
              <a:t>Watch for HUD </a:t>
            </a:r>
            <a:r>
              <a:rPr lang="en-US" dirty="0"/>
              <a:t>N</a:t>
            </a:r>
            <a:r>
              <a:rPr lang="en-US" dirty="0" smtClean="0"/>
              <a:t>otices, HOTMA implementation, HUD computer system changes and new postings by HUD on  Resource pages </a:t>
            </a:r>
            <a:endParaRPr lang="en-US" dirty="0"/>
          </a:p>
          <a:p>
            <a:pPr marL="0" indent="0">
              <a:buNone/>
            </a:pPr>
            <a:endParaRPr lang="en-US" dirty="0"/>
          </a:p>
        </p:txBody>
      </p:sp>
    </p:spTree>
    <p:extLst>
      <p:ext uri="{BB962C8B-B14F-4D97-AF65-F5344CB8AC3E}">
        <p14:creationId xmlns:p14="http://schemas.microsoft.com/office/powerpoint/2010/main" val="109665884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smtClean="0">
                <a:solidFill>
                  <a:srgbClr val="FF0000"/>
                </a:solidFill>
                <a:latin typeface="Algerian" panose="04020705040A02060702" pitchFamily="82" charset="0"/>
              </a:rPr>
              <a:t>Documentation  Is Key   (Operational </a:t>
            </a:r>
            <a:r>
              <a:rPr lang="en-US" b="1" dirty="0" err="1" smtClean="0">
                <a:solidFill>
                  <a:srgbClr val="FF0000"/>
                </a:solidFill>
                <a:latin typeface="Algerian" panose="04020705040A02060702" pitchFamily="82" charset="0"/>
              </a:rPr>
              <a:t>Proceture</a:t>
            </a:r>
            <a:r>
              <a:rPr lang="en-US" b="1" dirty="0" smtClean="0">
                <a:solidFill>
                  <a:srgbClr val="FF0000"/>
                </a:solidFill>
                <a:latin typeface="Algerian" panose="04020705040A02060702" pitchFamily="82" charset="0"/>
              </a:rPr>
              <a:t> clearly defined)</a:t>
            </a:r>
            <a:endParaRPr lang="en-US" b="1" dirty="0">
              <a:solidFill>
                <a:srgbClr val="FF0000"/>
              </a:solidFill>
              <a:latin typeface="Algerian" panose="04020705040A02060702" pitchFamily="82" charset="0"/>
            </a:endParaRPr>
          </a:p>
        </p:txBody>
      </p:sp>
      <p:sp>
        <p:nvSpPr>
          <p:cNvPr id="3" name="Content Placeholder 2"/>
          <p:cNvSpPr>
            <a:spLocks noGrp="1"/>
          </p:cNvSpPr>
          <p:nvPr>
            <p:ph idx="1"/>
          </p:nvPr>
        </p:nvSpPr>
        <p:spPr>
          <a:xfrm>
            <a:off x="838200" y="1835675"/>
            <a:ext cx="10515600" cy="4341288"/>
          </a:xfrm>
        </p:spPr>
        <p:txBody>
          <a:bodyPr>
            <a:normAutofit fontScale="85000" lnSpcReduction="10000"/>
          </a:bodyPr>
          <a:lstStyle/>
          <a:p>
            <a:r>
              <a:rPr lang="en-US" dirty="0" smtClean="0"/>
              <a:t>Standardize the collection of Data to the extent possible</a:t>
            </a:r>
          </a:p>
          <a:p>
            <a:r>
              <a:rPr lang="en-US" dirty="0" smtClean="0"/>
              <a:t>Ensure you document all areas of the HUD Annual Performance </a:t>
            </a:r>
          </a:p>
          <a:p>
            <a:r>
              <a:rPr lang="en-US" dirty="0"/>
              <a:t>How </a:t>
            </a:r>
            <a:r>
              <a:rPr lang="en-US" dirty="0" smtClean="0"/>
              <a:t>will data and documents be kept</a:t>
            </a:r>
            <a:r>
              <a:rPr lang="en-US" dirty="0"/>
              <a:t>?</a:t>
            </a:r>
          </a:p>
          <a:p>
            <a:pPr lvl="1"/>
            <a:r>
              <a:rPr lang="en-US" dirty="0"/>
              <a:t>Computer System Software, In house forms, written notes, letters, phone contacts, meetings, email exchanges</a:t>
            </a:r>
            <a:r>
              <a:rPr lang="en-US" dirty="0" smtClean="0"/>
              <a:t>,</a:t>
            </a:r>
          </a:p>
          <a:p>
            <a:r>
              <a:rPr lang="en-US" dirty="0" smtClean="0">
                <a:solidFill>
                  <a:srgbClr val="FF0000"/>
                </a:solidFill>
              </a:rPr>
              <a:t>How will compliance documents be Generated, Organized. and accumulated </a:t>
            </a:r>
            <a:r>
              <a:rPr lang="en-US" u="sng" dirty="0" smtClean="0">
                <a:solidFill>
                  <a:srgbClr val="FF0000"/>
                </a:solidFill>
              </a:rPr>
              <a:t>and by WHOM</a:t>
            </a:r>
            <a:r>
              <a:rPr lang="en-US" dirty="0" smtClean="0"/>
              <a:t>?</a:t>
            </a:r>
          </a:p>
          <a:p>
            <a:pPr lvl="1"/>
            <a:r>
              <a:rPr lang="en-US" dirty="0" smtClean="0"/>
              <a:t>Computer System Software, </a:t>
            </a:r>
            <a:r>
              <a:rPr lang="en-US" dirty="0"/>
              <a:t>In house </a:t>
            </a:r>
            <a:r>
              <a:rPr lang="en-US" dirty="0" smtClean="0"/>
              <a:t>forms, written notes, letters, phone contacts, meetings, email exchanges</a:t>
            </a:r>
          </a:p>
          <a:p>
            <a:pPr lvl="1"/>
            <a:r>
              <a:rPr lang="en-US" dirty="0" smtClean="0"/>
              <a:t>Accumulation </a:t>
            </a:r>
            <a:r>
              <a:rPr lang="en-US" dirty="0"/>
              <a:t>of required and needed data </a:t>
            </a:r>
            <a:endParaRPr lang="en-US" dirty="0" smtClean="0"/>
          </a:p>
          <a:p>
            <a:pPr lvl="1"/>
            <a:r>
              <a:rPr lang="en-US" dirty="0" smtClean="0"/>
              <a:t>Communication and clear designation of responsibilities between staff and  departments </a:t>
            </a:r>
          </a:p>
          <a:p>
            <a:pPr lvl="1"/>
            <a:r>
              <a:rPr lang="en-US" dirty="0" smtClean="0"/>
              <a:t>Assignment and authorization of access to data</a:t>
            </a:r>
          </a:p>
          <a:p>
            <a:pPr lvl="1"/>
            <a:r>
              <a:rPr lang="en-US" dirty="0"/>
              <a:t>Check for quality and completeness of Data regularly  </a:t>
            </a:r>
          </a:p>
          <a:p>
            <a:pPr lvl="1"/>
            <a:endParaRPr lang="en-US" dirty="0"/>
          </a:p>
          <a:p>
            <a:pPr lvl="1"/>
            <a:endParaRPr lang="en-US" dirty="0"/>
          </a:p>
          <a:p>
            <a:pPr lvl="1"/>
            <a:endParaRPr lang="en-US" dirty="0"/>
          </a:p>
        </p:txBody>
      </p:sp>
    </p:spTree>
    <p:extLst>
      <p:ext uri="{BB962C8B-B14F-4D97-AF65-F5344CB8AC3E}">
        <p14:creationId xmlns:p14="http://schemas.microsoft.com/office/powerpoint/2010/main" val="323065979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6" end="6"/>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3">
                                            <p:txEl>
                                              <p:pRg st="7" end="7"/>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
                                            <p:txEl>
                                              <p:pRg st="8" end="8"/>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b="1" dirty="0" smtClean="0"/>
              <a:t>Learn from Your Experiences </a:t>
            </a:r>
            <a:br>
              <a:rPr lang="en-US" b="1" dirty="0" smtClean="0"/>
            </a:br>
            <a:r>
              <a:rPr lang="en-US" b="1" dirty="0" smtClean="0"/>
              <a:t>Daily and Monthly</a:t>
            </a:r>
            <a:endParaRPr lang="en-US" b="1" dirty="0"/>
          </a:p>
        </p:txBody>
      </p:sp>
      <p:sp>
        <p:nvSpPr>
          <p:cNvPr id="3" name="Content Placeholder 2"/>
          <p:cNvSpPr>
            <a:spLocks noGrp="1"/>
          </p:cNvSpPr>
          <p:nvPr>
            <p:ph idx="1"/>
          </p:nvPr>
        </p:nvSpPr>
        <p:spPr/>
        <p:txBody>
          <a:bodyPr/>
          <a:lstStyle/>
          <a:p>
            <a:r>
              <a:rPr lang="en-US" dirty="0" smtClean="0"/>
              <a:t>Check required Plan elements monthly and ensure requirements are met and documented</a:t>
            </a:r>
          </a:p>
          <a:p>
            <a:r>
              <a:rPr lang="en-US" dirty="0" smtClean="0"/>
              <a:t>Regularly evaluate your plan options and prepare draft  Plan revisions as you learn from you experience</a:t>
            </a:r>
          </a:p>
          <a:p>
            <a:r>
              <a:rPr lang="en-US" dirty="0"/>
              <a:t>Revise FSS Plan as needed in conjunction with  Annual Plan (remember HUD must approve before implementation</a:t>
            </a:r>
            <a:r>
              <a:rPr lang="en-US" dirty="0" smtClean="0"/>
              <a:t>)</a:t>
            </a:r>
          </a:p>
          <a:p>
            <a:pPr lvl="1"/>
            <a:r>
              <a:rPr lang="en-US" dirty="0" smtClean="0"/>
              <a:t>Changes will require participant notification and training </a:t>
            </a:r>
          </a:p>
          <a:p>
            <a:pPr marL="457200" lvl="1" indent="0">
              <a:buNone/>
            </a:pPr>
            <a:r>
              <a:rPr lang="en-US" dirty="0" smtClean="0">
                <a:solidFill>
                  <a:srgbClr val="002060"/>
                </a:solidFill>
              </a:rPr>
              <a:t>Example:  If you want to change the types of advances from Escrow accounts</a:t>
            </a:r>
            <a:endParaRPr lang="en-US" dirty="0">
              <a:solidFill>
                <a:srgbClr val="002060"/>
              </a:solidFill>
            </a:endParaRPr>
          </a:p>
          <a:p>
            <a:endParaRPr lang="en-US" dirty="0"/>
          </a:p>
        </p:txBody>
      </p:sp>
    </p:spTree>
    <p:extLst>
      <p:ext uri="{BB962C8B-B14F-4D97-AF65-F5344CB8AC3E}">
        <p14:creationId xmlns:p14="http://schemas.microsoft.com/office/powerpoint/2010/main" val="13032028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783031"/>
          </a:xfrm>
        </p:spPr>
        <p:txBody>
          <a:bodyPr>
            <a:normAutofit fontScale="90000"/>
          </a:bodyPr>
          <a:lstStyle/>
          <a:p>
            <a:endParaRPr lang="en-US" sz="8800" dirty="0">
              <a:solidFill>
                <a:srgbClr val="C00000"/>
              </a:solidFill>
            </a:endParaRPr>
          </a:p>
        </p:txBody>
      </p:sp>
      <p:sp>
        <p:nvSpPr>
          <p:cNvPr id="3" name="Content Placeholder 2"/>
          <p:cNvSpPr>
            <a:spLocks noGrp="1"/>
          </p:cNvSpPr>
          <p:nvPr>
            <p:ph idx="1"/>
          </p:nvPr>
        </p:nvSpPr>
        <p:spPr>
          <a:xfrm>
            <a:off x="838200" y="1491916"/>
            <a:ext cx="10515600" cy="5135765"/>
          </a:xfrm>
        </p:spPr>
        <p:txBody>
          <a:bodyPr>
            <a:normAutofit/>
          </a:bodyPr>
          <a:lstStyle/>
          <a:p>
            <a:pPr marL="0" indent="0" algn="ctr">
              <a:buNone/>
            </a:pPr>
            <a:r>
              <a:rPr lang="en-US" sz="12000" dirty="0">
                <a:solidFill>
                  <a:srgbClr val="C00000"/>
                </a:solidFill>
                <a:latin typeface="Arial Black" panose="020B0A04020102020204" pitchFamily="34" charset="0"/>
              </a:rPr>
              <a:t>More  </a:t>
            </a:r>
            <a:endParaRPr lang="en-US" sz="12000" dirty="0" smtClean="0">
              <a:solidFill>
                <a:srgbClr val="C00000"/>
              </a:solidFill>
              <a:latin typeface="Arial Black" panose="020B0A04020102020204" pitchFamily="34" charset="0"/>
            </a:endParaRPr>
          </a:p>
          <a:p>
            <a:pPr marL="0" indent="0" algn="ctr">
              <a:buNone/>
            </a:pPr>
            <a:r>
              <a:rPr lang="en-US" sz="12000" dirty="0" smtClean="0">
                <a:solidFill>
                  <a:srgbClr val="C00000"/>
                </a:solidFill>
                <a:latin typeface="Arial Black" panose="020B0A04020102020204" pitchFamily="34" charset="0"/>
              </a:rPr>
              <a:t>Good </a:t>
            </a:r>
            <a:r>
              <a:rPr lang="en-US" sz="12000" dirty="0">
                <a:solidFill>
                  <a:srgbClr val="C00000"/>
                </a:solidFill>
                <a:latin typeface="Arial Black" panose="020B0A04020102020204" pitchFamily="34" charset="0"/>
              </a:rPr>
              <a:t>News</a:t>
            </a:r>
            <a:endParaRPr lang="en-US" sz="12000" dirty="0">
              <a:latin typeface="Arial Black" panose="020B0A04020102020204" pitchFamily="34" charset="0"/>
            </a:endParaRPr>
          </a:p>
        </p:txBody>
      </p:sp>
    </p:spTree>
    <p:extLst>
      <p:ext uri="{BB962C8B-B14F-4D97-AF65-F5344CB8AC3E}">
        <p14:creationId xmlns:p14="http://schemas.microsoft.com/office/powerpoint/2010/main" val="2459724264"/>
      </p:ext>
    </p:extLst>
  </p:cSld>
  <p:clrMapOvr>
    <a:masterClrMapping/>
  </p:clrMapOvr>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u="sng" dirty="0" smtClean="0">
                <a:solidFill>
                  <a:srgbClr val="C00000"/>
                </a:solidFill>
                <a:latin typeface="Arial Black" panose="020B0A04020102020204" pitchFamily="34" charset="0"/>
              </a:rPr>
              <a:t>HOTMA</a:t>
            </a:r>
            <a:r>
              <a:rPr lang="en-US" b="1" dirty="0" smtClean="0">
                <a:solidFill>
                  <a:srgbClr val="C00000"/>
                </a:solidFill>
              </a:rPr>
              <a:t> </a:t>
            </a:r>
            <a:r>
              <a:rPr lang="en-US" b="1" dirty="0">
                <a:solidFill>
                  <a:srgbClr val="C00000"/>
                </a:solidFill>
              </a:rPr>
              <a:t>Arriving at your HA </a:t>
            </a:r>
            <a:endParaRPr lang="en-US" dirty="0">
              <a:solidFill>
                <a:srgbClr val="C00000"/>
              </a:solidFill>
            </a:endParaRPr>
          </a:p>
        </p:txBody>
      </p:sp>
      <p:sp>
        <p:nvSpPr>
          <p:cNvPr id="3" name="Content Placeholder 2"/>
          <p:cNvSpPr>
            <a:spLocks noGrp="1"/>
          </p:cNvSpPr>
          <p:nvPr>
            <p:ph idx="1"/>
          </p:nvPr>
        </p:nvSpPr>
        <p:spPr/>
        <p:txBody>
          <a:bodyPr>
            <a:normAutofit fontScale="92500" lnSpcReduction="20000"/>
          </a:bodyPr>
          <a:lstStyle/>
          <a:p>
            <a:pPr marL="0" indent="0">
              <a:buNone/>
            </a:pPr>
            <a:r>
              <a:rPr lang="en-US" dirty="0"/>
              <a:t>HOTMA was signed into law on July 29, 2016 (Public Law 114–201, 130 Stat. 782). </a:t>
            </a:r>
            <a:endParaRPr lang="en-US" dirty="0" smtClean="0"/>
          </a:p>
          <a:p>
            <a:pPr marL="0" indent="0">
              <a:buNone/>
            </a:pPr>
            <a:r>
              <a:rPr lang="en-US" dirty="0" smtClean="0"/>
              <a:t>The </a:t>
            </a:r>
            <a:r>
              <a:rPr lang="en-US" dirty="0"/>
              <a:t>HOTMA statute consists of 14 sections of law that affect the Public Housing and Section 8 rental assistance programs. </a:t>
            </a:r>
            <a:endParaRPr lang="en-US" dirty="0" smtClean="0"/>
          </a:p>
          <a:p>
            <a:pPr marL="0" indent="0">
              <a:buNone/>
            </a:pPr>
            <a:r>
              <a:rPr lang="en-US" dirty="0" smtClean="0"/>
              <a:t>On </a:t>
            </a:r>
            <a:r>
              <a:rPr lang="en-US" dirty="0"/>
              <a:t>September 17, 2019, HUD issued a proposed rule to update its regulations according to HOTMA’s statutory mandate. The proposed rule may be found at 84 FR 48820 (September 17, 2019). </a:t>
            </a:r>
            <a:endParaRPr lang="en-US" b="1" dirty="0" smtClean="0">
              <a:solidFill>
                <a:srgbClr val="C00000"/>
              </a:solidFill>
            </a:endParaRPr>
          </a:p>
          <a:p>
            <a:pPr marL="0" indent="0">
              <a:buNone/>
            </a:pPr>
            <a:r>
              <a:rPr lang="en-US" b="1" dirty="0" smtClean="0">
                <a:solidFill>
                  <a:srgbClr val="C00000"/>
                </a:solidFill>
              </a:rPr>
              <a:t>Sections </a:t>
            </a:r>
            <a:r>
              <a:rPr lang="en-US" b="1" dirty="0">
                <a:solidFill>
                  <a:srgbClr val="C00000"/>
                </a:solidFill>
              </a:rPr>
              <a:t>102 and 104 of HOTMA make sweeping changes to the United States Housing Act of 1937 (1937 Act), particularly those affecting income calculations and reviews. Section 102 changes requirements related to income reviews for Public Housing and Section 8 programs. Section 104 sets maximum asset limits for Public Housing and Section 8 applicants and participants. </a:t>
            </a:r>
          </a:p>
        </p:txBody>
      </p:sp>
    </p:spTree>
    <p:extLst>
      <p:ext uri="{BB962C8B-B14F-4D97-AF65-F5344CB8AC3E}">
        <p14:creationId xmlns:p14="http://schemas.microsoft.com/office/powerpoint/2010/main" val="38899033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0003" y="254381"/>
            <a:ext cx="11976577" cy="1010653"/>
          </a:xfrm>
        </p:spPr>
        <p:txBody>
          <a:bodyPr>
            <a:normAutofit fontScale="90000"/>
          </a:bodyPr>
          <a:lstStyle/>
          <a:p>
            <a:pPr algn="ctr"/>
            <a:r>
              <a:rPr lang="en-US" sz="2000" dirty="0" smtClean="0"/>
              <a:t/>
            </a:r>
            <a:br>
              <a:rPr lang="en-US" sz="2000" dirty="0" smtClean="0"/>
            </a:br>
            <a:r>
              <a:rPr lang="en-US" sz="2200" b="1" dirty="0" smtClean="0"/>
              <a:t>HUD </a:t>
            </a:r>
            <a:r>
              <a:rPr lang="en-US" sz="2200" b="1" dirty="0"/>
              <a:t>recently released the implementation guidance notice for Sections 102 and 104 of the Housing Opportunity</a:t>
            </a:r>
            <a:br>
              <a:rPr lang="en-US" sz="2200" b="1" dirty="0"/>
            </a:br>
            <a:r>
              <a:rPr lang="en-US" sz="2200" b="1" dirty="0"/>
              <a:t>through Modernization Act of 2016 (HOTMA</a:t>
            </a:r>
            <a:r>
              <a:rPr lang="en-US" sz="2200" b="1" dirty="0" smtClean="0"/>
              <a:t>).</a:t>
            </a:r>
            <a:br>
              <a:rPr lang="en-US" sz="2200" b="1" dirty="0" smtClean="0"/>
            </a:br>
            <a:r>
              <a:rPr lang="en-US" sz="2200" b="1" dirty="0" smtClean="0"/>
              <a:t>(the following taken from HUD web site)</a:t>
            </a:r>
            <a:r>
              <a:rPr lang="en-US" sz="2200" b="1" dirty="0"/>
              <a:t/>
            </a:r>
            <a:br>
              <a:rPr lang="en-US" sz="2200" b="1" dirty="0"/>
            </a:br>
            <a:endParaRPr lang="en-US" sz="2200" b="1" dirty="0"/>
          </a:p>
        </p:txBody>
      </p:sp>
      <p:sp>
        <p:nvSpPr>
          <p:cNvPr id="3" name="Content Placeholder 2"/>
          <p:cNvSpPr>
            <a:spLocks noGrp="1"/>
          </p:cNvSpPr>
          <p:nvPr>
            <p:ph idx="1"/>
          </p:nvPr>
        </p:nvSpPr>
        <p:spPr>
          <a:xfrm>
            <a:off x="110003" y="1347536"/>
            <a:ext cx="11976577" cy="5510463"/>
          </a:xfrm>
        </p:spPr>
        <p:txBody>
          <a:bodyPr>
            <a:normAutofit fontScale="62500" lnSpcReduction="20000"/>
          </a:bodyPr>
          <a:lstStyle/>
          <a:p>
            <a:pPr marL="0" indent="0">
              <a:buNone/>
            </a:pPr>
            <a:r>
              <a:rPr lang="en-US" dirty="0" smtClean="0"/>
              <a:t>• </a:t>
            </a:r>
            <a:r>
              <a:rPr lang="en-US" dirty="0"/>
              <a:t>The notice rescinds previous guidance that HAs must update their ACOPs and Admin Plans by January 1, 2024,</a:t>
            </a:r>
          </a:p>
          <a:p>
            <a:pPr marL="0" indent="0">
              <a:buNone/>
            </a:pPr>
            <a:r>
              <a:rPr lang="en-US" dirty="0"/>
              <a:t>    to be compliant with HOTMA, and instead establishes a rolling schedule for updating those documents</a:t>
            </a:r>
            <a:r>
              <a:rPr lang="en-US" dirty="0" smtClean="0"/>
              <a:t>.</a:t>
            </a:r>
          </a:p>
          <a:p>
            <a:pPr marL="0" indent="0">
              <a:buNone/>
            </a:pPr>
            <a:endParaRPr lang="en-US" sz="1300" dirty="0"/>
          </a:p>
          <a:p>
            <a:pPr marL="0" indent="0">
              <a:buNone/>
            </a:pPr>
            <a:r>
              <a:rPr lang="en-US" dirty="0" smtClean="0"/>
              <a:t>• </a:t>
            </a:r>
            <a:r>
              <a:rPr lang="en-US" dirty="0"/>
              <a:t>This rolling schedule is based on agencies’ Fiscal Year (FY) start dates and when the agency is ready to </a:t>
            </a:r>
            <a:r>
              <a:rPr lang="en-US" dirty="0" smtClean="0"/>
              <a:t>impalement</a:t>
            </a:r>
            <a:endParaRPr lang="en-US" dirty="0"/>
          </a:p>
          <a:p>
            <a:pPr marL="0" indent="0">
              <a:buNone/>
            </a:pPr>
            <a:r>
              <a:rPr lang="en-US" dirty="0"/>
              <a:t>    HOTMA policies. Agencies whose FY starts on July 1, 2024, will be the first </a:t>
            </a:r>
            <a:r>
              <a:rPr lang="en-US" dirty="0" smtClean="0"/>
              <a:t>required to </a:t>
            </a:r>
            <a:r>
              <a:rPr lang="en-US" dirty="0"/>
              <a:t>update their policies</a:t>
            </a:r>
            <a:r>
              <a:rPr lang="en-US" dirty="0" smtClean="0"/>
              <a:t>.</a:t>
            </a:r>
          </a:p>
          <a:p>
            <a:pPr marL="0" indent="0">
              <a:buNone/>
            </a:pPr>
            <a:endParaRPr lang="en-US" sz="1300" dirty="0"/>
          </a:p>
          <a:p>
            <a:pPr marL="0" indent="0">
              <a:buNone/>
            </a:pPr>
            <a:r>
              <a:rPr lang="en-US" dirty="0" smtClean="0"/>
              <a:t>• </a:t>
            </a:r>
            <a:r>
              <a:rPr lang="en-US" dirty="0"/>
              <a:t>The notice clarifies and provides examples for many of the income calculation changes included in HOTMA Section 102, </a:t>
            </a:r>
          </a:p>
          <a:p>
            <a:pPr marL="0" indent="0">
              <a:buNone/>
            </a:pPr>
            <a:r>
              <a:rPr lang="en-US" dirty="0"/>
              <a:t>    including the use of prior year income for annual </a:t>
            </a:r>
            <a:r>
              <a:rPr lang="en-US" dirty="0" smtClean="0"/>
              <a:t>recertification's, </a:t>
            </a:r>
            <a:r>
              <a:rPr lang="en-US" dirty="0"/>
              <a:t>hardships for increased thresholds for the medical </a:t>
            </a:r>
          </a:p>
          <a:p>
            <a:pPr marL="0" indent="0">
              <a:buNone/>
            </a:pPr>
            <a:r>
              <a:rPr lang="en-US" dirty="0"/>
              <a:t>    and attendant care deductions, and income from assets</a:t>
            </a:r>
            <a:r>
              <a:rPr lang="en-US" dirty="0" smtClean="0"/>
              <a:t>.</a:t>
            </a:r>
          </a:p>
          <a:p>
            <a:pPr marL="0" indent="0">
              <a:buNone/>
            </a:pPr>
            <a:endParaRPr lang="en-US" sz="1300" dirty="0"/>
          </a:p>
          <a:p>
            <a:pPr marL="0" indent="0">
              <a:buNone/>
            </a:pPr>
            <a:r>
              <a:rPr lang="en-US" dirty="0" smtClean="0"/>
              <a:t>• </a:t>
            </a:r>
            <a:r>
              <a:rPr lang="en-US" u="sng" dirty="0"/>
              <a:t>The notice does not, however, provide implementation guidance for the asset limits in Section 104. PHADA, along  with </a:t>
            </a:r>
          </a:p>
          <a:p>
            <a:pPr marL="0" indent="0">
              <a:buNone/>
            </a:pPr>
            <a:r>
              <a:rPr lang="en-US" u="sng" dirty="0"/>
              <a:t>    our industry partners, recently wrote to HUD regarding </a:t>
            </a:r>
            <a:r>
              <a:rPr lang="en-US" u="sng" dirty="0" smtClean="0"/>
              <a:t>concerns </a:t>
            </a:r>
            <a:r>
              <a:rPr lang="en-US" u="sng" dirty="0"/>
              <a:t>with </a:t>
            </a:r>
            <a:r>
              <a:rPr lang="en-US" u="sng" dirty="0" smtClean="0"/>
              <a:t>HUD’s </a:t>
            </a:r>
            <a:r>
              <a:rPr lang="en-US" u="sng" dirty="0"/>
              <a:t>planned implementation of this section, </a:t>
            </a:r>
          </a:p>
          <a:p>
            <a:pPr marL="0" indent="0">
              <a:buNone/>
            </a:pPr>
            <a:r>
              <a:rPr lang="en-US" u="sng" dirty="0"/>
              <a:t>    and the Department has stated that it will provide guidance in the coming weeks</a:t>
            </a:r>
            <a:r>
              <a:rPr lang="en-US" u="sng" dirty="0" smtClean="0"/>
              <a:t>.</a:t>
            </a:r>
          </a:p>
          <a:p>
            <a:pPr marL="0" indent="0">
              <a:buNone/>
            </a:pPr>
            <a:endParaRPr lang="en-US" sz="1300" dirty="0"/>
          </a:p>
          <a:p>
            <a:pPr marL="0" indent="0">
              <a:buNone/>
            </a:pPr>
            <a:r>
              <a:rPr lang="en-US" dirty="0" smtClean="0"/>
              <a:t>• </a:t>
            </a:r>
            <a:r>
              <a:rPr lang="en-US" dirty="0"/>
              <a:t>A recent email from Principal Deputy Assistant Secretary </a:t>
            </a:r>
            <a:r>
              <a:rPr lang="en-US" dirty="0" err="1"/>
              <a:t>Monocchio</a:t>
            </a:r>
            <a:r>
              <a:rPr lang="en-US" dirty="0"/>
              <a:t> stated that the Department will be providing </a:t>
            </a:r>
          </a:p>
          <a:p>
            <a:pPr marL="0" indent="0">
              <a:buNone/>
            </a:pPr>
            <a:r>
              <a:rPr lang="en-US" dirty="0"/>
              <a:t>   additional resources to HAs in the coming months, including webinars and sample policies</a:t>
            </a:r>
            <a:r>
              <a:rPr lang="en-US" dirty="0" smtClean="0"/>
              <a:t>.</a:t>
            </a:r>
          </a:p>
          <a:p>
            <a:pPr marL="0" indent="0">
              <a:buNone/>
            </a:pPr>
            <a:endParaRPr lang="en-US" sz="1300" dirty="0"/>
          </a:p>
          <a:p>
            <a:pPr marL="0" indent="0">
              <a:buNone/>
            </a:pPr>
            <a:r>
              <a:rPr lang="en-US" dirty="0" smtClean="0"/>
              <a:t>• </a:t>
            </a:r>
            <a:r>
              <a:rPr lang="en-US" u="sng" dirty="0"/>
              <a:t>HUD recently updated its HOTMA resources page with an overview presentation of the implementation notice, </a:t>
            </a:r>
          </a:p>
          <a:p>
            <a:pPr marL="0" indent="0">
              <a:buNone/>
            </a:pPr>
            <a:r>
              <a:rPr lang="en-US" u="sng" dirty="0"/>
              <a:t>   a regulatory crosswalk, a revised list of HOTMA-related </a:t>
            </a:r>
            <a:r>
              <a:rPr lang="en-US" u="sng" dirty="0" smtClean="0"/>
              <a:t>discretion</a:t>
            </a:r>
            <a:endParaRPr lang="en-US" u="sng" dirty="0"/>
          </a:p>
          <a:p>
            <a:endParaRPr lang="en-US" dirty="0"/>
          </a:p>
        </p:txBody>
      </p:sp>
    </p:spTree>
    <p:extLst>
      <p:ext uri="{BB962C8B-B14F-4D97-AF65-F5344CB8AC3E}">
        <p14:creationId xmlns:p14="http://schemas.microsoft.com/office/powerpoint/2010/main" val="22728009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10" end="10"/>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3">
                                            <p:txEl>
                                              <p:pRg st="11" end="11"/>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3">
                                            <p:txEl>
                                              <p:pRg st="12" end="12"/>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14" end="14"/>
                                            </p:txEl>
                                          </p:spTgt>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3">
                                            <p:txEl>
                                              <p:pRg st="15" end="15"/>
                                            </p:txEl>
                                          </p:spTgt>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nodeType="clickEffect">
                                  <p:stCondLst>
                                    <p:cond delay="0"/>
                                  </p:stCondLst>
                                  <p:childTnLst>
                                    <p:set>
                                      <p:cBhvr>
                                        <p:cTn id="40" dur="1" fill="hold">
                                          <p:stCondLst>
                                            <p:cond delay="0"/>
                                          </p:stCondLst>
                                        </p:cTn>
                                        <p:tgtEl>
                                          <p:spTgt spid="3">
                                            <p:txEl>
                                              <p:pRg st="17" end="17"/>
                                            </p:txEl>
                                          </p:spTgt>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3">
                                            <p:txEl>
                                              <p:pRg st="18" end="1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 </a:t>
            </a:r>
            <a:endParaRPr lang="en-US" dirty="0"/>
          </a:p>
        </p:txBody>
      </p:sp>
      <p:sp>
        <p:nvSpPr>
          <p:cNvPr id="3" name="Content Placeholder 2"/>
          <p:cNvSpPr>
            <a:spLocks noGrp="1"/>
          </p:cNvSpPr>
          <p:nvPr>
            <p:ph idx="1"/>
          </p:nvPr>
        </p:nvSpPr>
        <p:spPr>
          <a:xfrm>
            <a:off x="838200" y="144379"/>
            <a:ext cx="10515600" cy="6531429"/>
          </a:xfrm>
        </p:spPr>
        <p:txBody>
          <a:bodyPr>
            <a:normAutofit fontScale="47500" lnSpcReduction="20000"/>
          </a:bodyPr>
          <a:lstStyle/>
          <a:p>
            <a:pPr marL="0" indent="0" algn="ctr">
              <a:buNone/>
            </a:pPr>
            <a:r>
              <a:rPr lang="en-US" sz="3800" b="1" dirty="0" smtClean="0"/>
              <a:t>Letter to PHA about HOTMA</a:t>
            </a:r>
            <a:endParaRPr lang="en-US" sz="3800" b="1" dirty="0"/>
          </a:p>
          <a:p>
            <a:r>
              <a:rPr lang="en-US" sz="4200" dirty="0" smtClean="0"/>
              <a:t>Dear </a:t>
            </a:r>
            <a:r>
              <a:rPr lang="en-US" sz="4200" dirty="0"/>
              <a:t>Executive Director,</a:t>
            </a:r>
          </a:p>
          <a:p>
            <a:r>
              <a:rPr lang="en-US" sz="4200" b="1" u="sng" dirty="0" smtClean="0">
                <a:solidFill>
                  <a:schemeClr val="accent2">
                    <a:lumMod val="75000"/>
                  </a:schemeClr>
                </a:solidFill>
              </a:rPr>
              <a:t>September </a:t>
            </a:r>
            <a:r>
              <a:rPr lang="en-US" sz="4200" b="1" u="sng" dirty="0">
                <a:solidFill>
                  <a:schemeClr val="accent2">
                    <a:lumMod val="75000"/>
                  </a:schemeClr>
                </a:solidFill>
              </a:rPr>
              <a:t>29, 2023</a:t>
            </a:r>
          </a:p>
          <a:p>
            <a:endParaRPr lang="en-US" sz="4200" dirty="0"/>
          </a:p>
          <a:p>
            <a:r>
              <a:rPr lang="en-US" sz="4200" dirty="0"/>
              <a:t>I am pleased to announce the publication of implementation guidance for public housing authorities regarding HOTMA Sections 102 and 104, which revise regulations related to income and assets. (</a:t>
            </a:r>
            <a:r>
              <a:rPr lang="en-US" sz="4200" i="1" u="sng" dirty="0">
                <a:hlinkClick r:id="rId2"/>
              </a:rPr>
              <a:t>PIH Notice 2023-27/H Notice 2023-10 “</a:t>
            </a:r>
            <a:r>
              <a:rPr lang="en-US" sz="4200" i="1" u="sng" dirty="0" smtClean="0">
                <a:hlinkClick r:id="rId2"/>
              </a:rPr>
              <a:t>Implementation Guidance</a:t>
            </a:r>
            <a:r>
              <a:rPr lang="en-US" sz="4200" i="1" u="sng" dirty="0">
                <a:hlinkClick r:id="rId2"/>
              </a:rPr>
              <a:t>: </a:t>
            </a:r>
            <a:r>
              <a:rPr lang="en-US" sz="4200" i="1" u="sng" dirty="0" smtClean="0">
                <a:hlinkClick r:id="rId2"/>
              </a:rPr>
              <a:t>Sections </a:t>
            </a:r>
            <a:r>
              <a:rPr lang="en-US" sz="4200" i="1" u="sng" dirty="0">
                <a:hlinkClick r:id="rId2"/>
              </a:rPr>
              <a:t>102 and 104 of the Housing Opportunity Through Modernization Act of 2016</a:t>
            </a:r>
            <a:endParaRPr lang="en-US" sz="4200" dirty="0">
              <a:hlinkClick r:id="rId2"/>
            </a:endParaRPr>
          </a:p>
          <a:p>
            <a:r>
              <a:rPr lang="en-US" sz="4200" i="1" u="sng" dirty="0">
                <a:hlinkClick r:id="rId2"/>
              </a:rPr>
              <a:t> (H OTMA)”</a:t>
            </a:r>
            <a:r>
              <a:rPr lang="en-US" sz="4200" i="1" dirty="0">
                <a:hlinkClick r:id="rId2"/>
              </a:rPr>
              <a:t>)</a:t>
            </a:r>
            <a:r>
              <a:rPr lang="en-US" sz="4200" i="1" u="sng" dirty="0">
                <a:hlinkClick r:id="rId2"/>
              </a:rPr>
              <a:t> </a:t>
            </a:r>
            <a:endParaRPr lang="en-US" sz="4200" dirty="0">
              <a:hlinkClick r:id="rId2"/>
            </a:endParaRPr>
          </a:p>
          <a:p>
            <a:pPr lvl="1"/>
            <a:r>
              <a:rPr lang="en-US" sz="3800" b="1" dirty="0" smtClean="0"/>
              <a:t>Section </a:t>
            </a:r>
            <a:r>
              <a:rPr lang="en-US" sz="3800" b="1" dirty="0"/>
              <a:t>102 </a:t>
            </a:r>
            <a:r>
              <a:rPr lang="en-US" sz="3800" dirty="0"/>
              <a:t>changes requirements related to income reviews for Public Housing and Section 8 programs.</a:t>
            </a:r>
          </a:p>
          <a:p>
            <a:pPr lvl="1"/>
            <a:r>
              <a:rPr lang="en-US" sz="3800" b="1" dirty="0"/>
              <a:t>Section 104 </a:t>
            </a:r>
            <a:r>
              <a:rPr lang="en-US" sz="3800" dirty="0"/>
              <a:t>sets maximum asset limits and establishes exclusions from net family assets for Public Housing and Section 8 applicants and participants. </a:t>
            </a:r>
            <a:r>
              <a:rPr lang="en-US" sz="3800" i="1" dirty="0"/>
              <a:t>(Note: HUD is reviewing certain sections of the asset limitation requirements and will be providing guidance in the near future on this topic.)</a:t>
            </a:r>
            <a:endParaRPr lang="en-US" sz="3800" dirty="0"/>
          </a:p>
          <a:p>
            <a:endParaRPr lang="en-US" i="1" dirty="0"/>
          </a:p>
          <a:p>
            <a:r>
              <a:rPr lang="en-US" sz="3800" b="1" dirty="0"/>
              <a:t>Additionally, I am announcing today that HUD </a:t>
            </a:r>
            <a:r>
              <a:rPr lang="en-US" sz="4200" b="1" u="sng" dirty="0"/>
              <a:t>will not require </a:t>
            </a:r>
            <a:r>
              <a:rPr lang="en-US" sz="3800" b="1" dirty="0"/>
              <a:t>PHAs to update their Public Housing Admissions and Continued Occupancy Policy (ACOP) or Housing Choice Voucher Administrative Plans by January 1, 2024. Instead, HUD expects PHAs to update those discretionary policies by the time they implement HOTMA.</a:t>
            </a:r>
            <a:endParaRPr lang="en-US" sz="3800" dirty="0"/>
          </a:p>
          <a:p>
            <a:r>
              <a:rPr lang="en-US" sz="3800" dirty="0"/>
              <a:t>We made this change after hearing from PHAs from across the country following my July 18 message about HOTMA compliance. We recognize that PHAs need additional time to train staff and make necessary changes, and we want to ensure PHAs can manage this  transition successfully.</a:t>
            </a:r>
          </a:p>
          <a:p>
            <a:r>
              <a:rPr lang="en-US" sz="3800" dirty="0"/>
              <a:t>To that end, I want to reinforce that we are committed to supporting PHAs in a variety of ways. To date, HUD has provided support for PHAs and stakeholders through webinars, technical assistance, and answering direct questions through the  </a:t>
            </a:r>
            <a:r>
              <a:rPr lang="en-US" sz="3800" u="sng" dirty="0">
                <a:hlinkClick r:id="rId3"/>
              </a:rPr>
              <a:t>HOTMAquestions@hud.gov </a:t>
            </a:r>
            <a:r>
              <a:rPr lang="en-US" sz="3800" dirty="0">
                <a:hlinkClick r:id="rId3"/>
              </a:rPr>
              <a:t>mailbox.</a:t>
            </a:r>
          </a:p>
          <a:p>
            <a:endParaRPr lang="en-US" sz="3800" dirty="0"/>
          </a:p>
        </p:txBody>
      </p:sp>
    </p:spTree>
    <p:extLst>
      <p:ext uri="{BB962C8B-B14F-4D97-AF65-F5344CB8AC3E}">
        <p14:creationId xmlns:p14="http://schemas.microsoft.com/office/powerpoint/2010/main" val="201974229"/>
      </p:ext>
    </p:extLst>
  </p:cSld>
  <p:clrMapOvr>
    <a:masterClrMapping/>
  </p:clrMapOvr>
  <p:timing>
    <p:tnLst>
      <p:par>
        <p:cTn id="1" dur="indefinite" restart="never" nodeType="tmRoot"/>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65005"/>
            <a:ext cx="10515600" cy="378135"/>
          </a:xfrm>
        </p:spPr>
        <p:txBody>
          <a:bodyPr>
            <a:normAutofit/>
          </a:bodyPr>
          <a:lstStyle/>
          <a:p>
            <a:r>
              <a:rPr lang="en-US" sz="1800" dirty="0" smtClean="0"/>
              <a:t>September 29, 2023 letter continued</a:t>
            </a:r>
            <a:endParaRPr lang="en-US" sz="1800" dirty="0"/>
          </a:p>
        </p:txBody>
      </p:sp>
      <p:sp>
        <p:nvSpPr>
          <p:cNvPr id="3" name="Content Placeholder 2"/>
          <p:cNvSpPr>
            <a:spLocks noGrp="1"/>
          </p:cNvSpPr>
          <p:nvPr>
            <p:ph idx="1"/>
          </p:nvPr>
        </p:nvSpPr>
        <p:spPr>
          <a:xfrm>
            <a:off x="597568" y="783772"/>
            <a:ext cx="10515600" cy="6074228"/>
          </a:xfrm>
        </p:spPr>
        <p:txBody>
          <a:bodyPr>
            <a:normAutofit fontScale="55000" lnSpcReduction="20000"/>
          </a:bodyPr>
          <a:lstStyle/>
          <a:p>
            <a:pPr marL="0" indent="0">
              <a:buNone/>
            </a:pPr>
            <a:r>
              <a:rPr lang="en-US" dirty="0"/>
              <a:t>HUD published a </a:t>
            </a:r>
            <a:r>
              <a:rPr lang="en-US" u="sng" dirty="0">
                <a:hlinkClick r:id="rId2"/>
              </a:rPr>
              <a:t>PHA Discretionary Policies List </a:t>
            </a:r>
            <a:r>
              <a:rPr lang="en-US" dirty="0">
                <a:hlinkClick r:id="rId2"/>
              </a:rPr>
              <a:t>on the HOTMA Resources webpage </a:t>
            </a:r>
            <a:r>
              <a:rPr lang="en-US" dirty="0" smtClean="0">
                <a:hlinkClick r:id="rId2"/>
              </a:rPr>
              <a:t>to:</a:t>
            </a:r>
            <a:endParaRPr lang="en-US" dirty="0">
              <a:hlinkClick r:id="rId2"/>
            </a:endParaRPr>
          </a:p>
          <a:p>
            <a:pPr marL="0" indent="0">
              <a:buNone/>
            </a:pPr>
            <a:r>
              <a:rPr lang="en-US" dirty="0"/>
              <a:t>help PHAs think about the policies they need to set in their Admissions and Continued Occupancy Plans (ACOP) and/or Administrative Plans (Admin Plan). </a:t>
            </a:r>
            <a:r>
              <a:rPr lang="en-US" b="1" dirty="0"/>
              <a:t>In September, HUD posted an update to this document, </a:t>
            </a:r>
            <a:r>
              <a:rPr lang="en-US" b="1" i="1" dirty="0"/>
              <a:t>so please check that you are updating your policies in accordance with the latest version.</a:t>
            </a:r>
            <a:endParaRPr lang="en-US" dirty="0"/>
          </a:p>
          <a:p>
            <a:pPr marL="0" indent="0">
              <a:buNone/>
            </a:pPr>
            <a:r>
              <a:rPr lang="en-US" b="1" dirty="0">
                <a:solidFill>
                  <a:srgbClr val="C00000"/>
                </a:solidFill>
              </a:rPr>
              <a:t>In the coming months, HUD will be supporting PHAs </a:t>
            </a:r>
            <a:r>
              <a:rPr lang="en-US" b="1" dirty="0" smtClean="0">
                <a:solidFill>
                  <a:srgbClr val="C00000"/>
                </a:solidFill>
              </a:rPr>
              <a:t>by:</a:t>
            </a:r>
          </a:p>
          <a:p>
            <a:pPr marL="0" indent="0">
              <a:buNone/>
            </a:pPr>
            <a:r>
              <a:rPr lang="en-US" dirty="0" smtClean="0"/>
              <a:t>Posting a series of webinar trainings on the </a:t>
            </a:r>
            <a:r>
              <a:rPr lang="en-US" u="sng" dirty="0" smtClean="0">
                <a:hlinkClick r:id="rId3"/>
              </a:rPr>
              <a:t>HOTMA Resources page</a:t>
            </a:r>
            <a:r>
              <a:rPr lang="en-US" dirty="0" smtClean="0">
                <a:hlinkClick r:id="rId3"/>
              </a:rPr>
              <a:t>, including a</a:t>
            </a:r>
          </a:p>
          <a:p>
            <a:pPr marL="0" indent="0">
              <a:buNone/>
            </a:pPr>
            <a:r>
              <a:rPr lang="en-US" dirty="0" smtClean="0"/>
              <a:t>	Notice </a:t>
            </a:r>
            <a:r>
              <a:rPr lang="en-US" dirty="0"/>
              <a:t>Overview, and individual topic trainings, such as Net Family Assets and Calculating Income.</a:t>
            </a:r>
          </a:p>
          <a:p>
            <a:pPr marL="0" indent="0">
              <a:buNone/>
            </a:pPr>
            <a:r>
              <a:rPr lang="en-US" dirty="0" smtClean="0"/>
              <a:t>	Sharing </a:t>
            </a:r>
            <a:r>
              <a:rPr lang="en-US" dirty="0"/>
              <a:t>sample ACOP and Admin Plan policies that PHAs may use to update their plans.</a:t>
            </a:r>
          </a:p>
          <a:p>
            <a:pPr marL="0" indent="0">
              <a:buNone/>
            </a:pPr>
            <a:r>
              <a:rPr lang="en-US" b="1" i="1" u="sng" dirty="0" smtClean="0">
                <a:solidFill>
                  <a:srgbClr val="0070C0"/>
                </a:solidFill>
              </a:rPr>
              <a:t>Releasing </a:t>
            </a:r>
            <a:r>
              <a:rPr lang="en-US" b="1" i="1" u="sng" dirty="0">
                <a:solidFill>
                  <a:srgbClr val="0070C0"/>
                </a:solidFill>
              </a:rPr>
              <a:t>the new HUD-50058 form “Family Report, MTW Family Report, MTW Expansion Family Report 2577-0083" on </a:t>
            </a:r>
            <a:r>
              <a:rPr lang="en-US" b="1" i="1" u="sng" dirty="0" smtClean="0">
                <a:solidFill>
                  <a:srgbClr val="0070C0"/>
                </a:solidFill>
              </a:rPr>
              <a:t>the </a:t>
            </a:r>
            <a:r>
              <a:rPr lang="en-US" b="1" i="1" u="sng" dirty="0">
                <a:solidFill>
                  <a:srgbClr val="0070C0"/>
                </a:solidFill>
              </a:rPr>
              <a:t>HOTMA Resources webpage, which will allow PHAs to see all of the new data collection fields that will be integrated </a:t>
            </a:r>
            <a:r>
              <a:rPr lang="en-US" b="1" i="1" u="sng" dirty="0" smtClean="0">
                <a:solidFill>
                  <a:srgbClr val="0070C0"/>
                </a:solidFill>
              </a:rPr>
              <a:t>into </a:t>
            </a:r>
            <a:r>
              <a:rPr lang="en-US" b="1" i="1" u="sng" dirty="0">
                <a:solidFill>
                  <a:srgbClr val="0070C0"/>
                </a:solidFill>
              </a:rPr>
              <a:t>the Housing Information Portal (HIP</a:t>
            </a:r>
            <a:r>
              <a:rPr lang="en-US" b="1" i="1" u="sng" dirty="0" smtClean="0">
                <a:solidFill>
                  <a:srgbClr val="0070C0"/>
                </a:solidFill>
              </a:rPr>
              <a:t>).  Posted to web page 9/29/23</a:t>
            </a:r>
            <a:endParaRPr lang="en-US" b="1" i="1" u="sng" dirty="0">
              <a:solidFill>
                <a:srgbClr val="0070C0"/>
              </a:solidFill>
            </a:endParaRPr>
          </a:p>
          <a:p>
            <a:pPr marL="0" indent="0">
              <a:buNone/>
            </a:pPr>
            <a:r>
              <a:rPr lang="en-US" dirty="0" smtClean="0"/>
              <a:t>Providing </a:t>
            </a:r>
            <a:r>
              <a:rPr lang="en-US" dirty="0"/>
              <a:t>additional technical guidance to PHAs and their software vendors in early October to help them develop updated software products that incorporate these changes.</a:t>
            </a:r>
          </a:p>
          <a:p>
            <a:pPr marL="0" indent="0">
              <a:buNone/>
            </a:pPr>
            <a:r>
              <a:rPr lang="en-US" b="1" i="1" dirty="0">
                <a:solidFill>
                  <a:srgbClr val="0070C0"/>
                </a:solidFill>
              </a:rPr>
              <a:t>Releasing a series of vignettes and fact sheets specifically for program participants to help them understand the new policies and how they might be impacted. The TA provider will also post sample forms that PHAs may use.</a:t>
            </a:r>
          </a:p>
          <a:p>
            <a:pPr marL="0" indent="0">
              <a:buNone/>
            </a:pPr>
            <a:r>
              <a:rPr lang="en-US" dirty="0"/>
              <a:t>Answering questions that you send us at </a:t>
            </a:r>
            <a:r>
              <a:rPr lang="en-US" u="sng" dirty="0">
                <a:hlinkClick r:id="rId4"/>
              </a:rPr>
              <a:t>HOTMAquestions@hud.gov</a:t>
            </a:r>
            <a:r>
              <a:rPr lang="en-US" dirty="0" smtClean="0">
                <a:hlinkClick r:id="rId4"/>
              </a:rPr>
              <a:t>.</a:t>
            </a:r>
            <a:endParaRPr lang="en-US" dirty="0"/>
          </a:p>
          <a:p>
            <a:pPr marL="0" indent="0">
              <a:buNone/>
            </a:pPr>
            <a:r>
              <a:rPr lang="en-US" dirty="0"/>
              <a:t>We thank you for your engagement and your efforts to advance the public housing and HCV programs with these changes. We are confident that HOTMA will make our programs stronger for the millions of families we serve, and we are committed to helping PHAs with this vital transition.</a:t>
            </a:r>
          </a:p>
          <a:p>
            <a:pPr marL="0" indent="0">
              <a:buNone/>
            </a:pPr>
            <a:r>
              <a:rPr lang="en-US" dirty="0"/>
              <a:t>Many thanks,</a:t>
            </a:r>
          </a:p>
          <a:p>
            <a:pPr marL="0" indent="0">
              <a:buNone/>
            </a:pPr>
            <a:r>
              <a:rPr lang="en-US" dirty="0"/>
              <a:t>Richard J</a:t>
            </a:r>
            <a:r>
              <a:rPr lang="en-US" dirty="0" smtClean="0"/>
              <a:t>. </a:t>
            </a:r>
            <a:r>
              <a:rPr lang="en-US" dirty="0" err="1" smtClean="0"/>
              <a:t>Monocchio</a:t>
            </a:r>
            <a:r>
              <a:rPr lang="en-US" dirty="0" smtClean="0"/>
              <a:t> </a:t>
            </a:r>
          </a:p>
          <a:p>
            <a:pPr marL="0" indent="0">
              <a:buNone/>
            </a:pPr>
            <a:r>
              <a:rPr lang="en-US" dirty="0" smtClean="0"/>
              <a:t>Principle Deputy Assistant Secretary</a:t>
            </a:r>
          </a:p>
          <a:p>
            <a:pPr marL="0" indent="0">
              <a:buNone/>
            </a:pPr>
            <a:r>
              <a:rPr lang="en-US" dirty="0" smtClean="0"/>
              <a:t>Office of Public and Indian Housing</a:t>
            </a:r>
          </a:p>
          <a:p>
            <a:pPr marL="0" indent="0">
              <a:buNone/>
            </a:pPr>
            <a:endParaRPr lang="en-US" dirty="0"/>
          </a:p>
          <a:p>
            <a:endParaRPr lang="en-US" dirty="0"/>
          </a:p>
        </p:txBody>
      </p:sp>
    </p:spTree>
    <p:extLst>
      <p:ext uri="{BB962C8B-B14F-4D97-AF65-F5344CB8AC3E}">
        <p14:creationId xmlns:p14="http://schemas.microsoft.com/office/powerpoint/2010/main" val="2051047266"/>
      </p:ext>
    </p:extLst>
  </p:cSld>
  <p:clrMapOvr>
    <a:masterClrMapping/>
  </p:clrMapOvr>
  <p:timing>
    <p:tnLst>
      <p:par>
        <p:cTn id="1" dur="indefinite" restart="never" nodeType="tmRoot"/>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838200" y="365125"/>
            <a:ext cx="10515600" cy="906785"/>
          </a:xfrm>
        </p:spPr>
        <p:txBody>
          <a:bodyPr>
            <a:normAutofit fontScale="90000"/>
          </a:bodyPr>
          <a:lstStyle/>
          <a:p>
            <a:r>
              <a:rPr lang="en-US" sz="6000" b="1" dirty="0" smtClean="0"/>
              <a:t>More To Come:  Watch Closely</a:t>
            </a:r>
            <a:endParaRPr lang="en-US" sz="6000" b="1" dirty="0"/>
          </a:p>
        </p:txBody>
      </p:sp>
      <p:sp>
        <p:nvSpPr>
          <p:cNvPr id="4" name="Content Placeholder 3"/>
          <p:cNvSpPr>
            <a:spLocks noGrp="1"/>
          </p:cNvSpPr>
          <p:nvPr>
            <p:ph idx="1"/>
          </p:nvPr>
        </p:nvSpPr>
        <p:spPr>
          <a:xfrm>
            <a:off x="583818" y="1560668"/>
            <a:ext cx="10515600" cy="5005137"/>
          </a:xfrm>
        </p:spPr>
        <p:txBody>
          <a:bodyPr>
            <a:normAutofit fontScale="25000" lnSpcReduction="20000"/>
          </a:bodyPr>
          <a:lstStyle/>
          <a:p>
            <a:r>
              <a:rPr lang="en-US" sz="9600" u="sng" dirty="0" smtClean="0">
                <a:solidFill>
                  <a:srgbClr val="FF0000"/>
                </a:solidFill>
              </a:rPr>
              <a:t>HOTMA Resource Page on HUD website: </a:t>
            </a:r>
          </a:p>
          <a:p>
            <a:pPr marL="0" indent="0">
              <a:buNone/>
            </a:pPr>
            <a:r>
              <a:rPr lang="en-US" sz="7200" dirty="0" smtClean="0">
                <a:solidFill>
                  <a:srgbClr val="002060"/>
                </a:solidFill>
                <a:hlinkClick r:id="rId2"/>
              </a:rPr>
              <a:t>Home</a:t>
            </a:r>
            <a:r>
              <a:rPr lang="en-US" sz="7200" dirty="0">
                <a:solidFill>
                  <a:srgbClr val="002060"/>
                </a:solidFill>
              </a:rPr>
              <a:t> / </a:t>
            </a:r>
            <a:r>
              <a:rPr lang="en-US" sz="7200" u="sng" dirty="0">
                <a:solidFill>
                  <a:srgbClr val="002060"/>
                </a:solidFill>
                <a:hlinkClick r:id="rId3"/>
              </a:rPr>
              <a:t>Program Offices</a:t>
            </a:r>
            <a:r>
              <a:rPr lang="en-US" sz="7200" dirty="0">
                <a:solidFill>
                  <a:srgbClr val="002060"/>
                </a:solidFill>
              </a:rPr>
              <a:t> / </a:t>
            </a:r>
            <a:r>
              <a:rPr lang="en-US" sz="7200" dirty="0">
                <a:solidFill>
                  <a:srgbClr val="002060"/>
                </a:solidFill>
                <a:hlinkClick r:id="rId4"/>
              </a:rPr>
              <a:t>Housing</a:t>
            </a:r>
            <a:r>
              <a:rPr lang="en-US" sz="7200" dirty="0">
                <a:solidFill>
                  <a:srgbClr val="002060"/>
                </a:solidFill>
              </a:rPr>
              <a:t> / </a:t>
            </a:r>
            <a:r>
              <a:rPr lang="en-US" sz="7200" dirty="0">
                <a:solidFill>
                  <a:srgbClr val="002060"/>
                </a:solidFill>
                <a:hlinkClick r:id="rId5"/>
              </a:rPr>
              <a:t>Multifamily</a:t>
            </a:r>
            <a:r>
              <a:rPr lang="en-US" sz="7200" dirty="0">
                <a:solidFill>
                  <a:srgbClr val="002060"/>
                </a:solidFill>
              </a:rPr>
              <a:t> / Housing Opportunity Through Modernization Act</a:t>
            </a:r>
            <a:endParaRPr lang="en-US" sz="7200" u="sng" dirty="0" smtClean="0">
              <a:solidFill>
                <a:srgbClr val="002060"/>
              </a:solidFill>
            </a:endParaRPr>
          </a:p>
          <a:p>
            <a:r>
              <a:rPr lang="en-US" sz="9600" u="sng" dirty="0" smtClean="0">
                <a:solidFill>
                  <a:srgbClr val="FF0000"/>
                </a:solidFill>
              </a:rPr>
              <a:t>HUD’s PIC updates to implement HOTMA (including new 50058) </a:t>
            </a:r>
            <a:endParaRPr lang="en-US" sz="9600" u="sng" dirty="0">
              <a:solidFill>
                <a:srgbClr val="FF0000"/>
              </a:solidFill>
            </a:endParaRPr>
          </a:p>
          <a:p>
            <a:endParaRPr lang="en-US" dirty="0" smtClean="0"/>
          </a:p>
          <a:p>
            <a:pPr marL="0" indent="0">
              <a:buNone/>
            </a:pPr>
            <a:r>
              <a:rPr lang="en-US" sz="12800" u="sng" dirty="0" smtClean="0">
                <a:solidFill>
                  <a:srgbClr val="C00000"/>
                </a:solidFill>
              </a:rPr>
              <a:t>PIH Notice 2023-27 (sets new rolling base for implementation of HOTMA based on FYE) plus other information</a:t>
            </a:r>
          </a:p>
          <a:p>
            <a:pPr marL="0" indent="0">
              <a:buNone/>
            </a:pPr>
            <a:endParaRPr lang="en-US" sz="9600" u="sng" dirty="0">
              <a:solidFill>
                <a:srgbClr val="C00000"/>
              </a:solidFill>
            </a:endParaRPr>
          </a:p>
          <a:p>
            <a:pPr marL="0" indent="0">
              <a:buNone/>
            </a:pPr>
            <a:r>
              <a:rPr lang="en-US" sz="9600" u="sng" dirty="0" smtClean="0">
                <a:solidFill>
                  <a:srgbClr val="C00000"/>
                </a:solidFill>
              </a:rPr>
              <a:t>Keep close communications with your property managers at the PHA</a:t>
            </a:r>
          </a:p>
          <a:p>
            <a:pPr marL="0" indent="0">
              <a:buNone/>
            </a:pPr>
            <a:endParaRPr lang="en-US" sz="5100" b="1" u="sng" dirty="0" smtClean="0">
              <a:solidFill>
                <a:srgbClr val="C00000"/>
              </a:solidFill>
            </a:endParaRPr>
          </a:p>
          <a:p>
            <a:pPr marL="0" indent="0">
              <a:buNone/>
            </a:pPr>
            <a:r>
              <a:rPr lang="en-US" sz="8000" b="1" u="sng" dirty="0" smtClean="0">
                <a:solidFill>
                  <a:srgbClr val="FF0000"/>
                </a:solidFill>
              </a:rPr>
              <a:t>Much needed HUD Guidance on implementation and issues with how  this will work in PIC and new HUD  data system to come</a:t>
            </a:r>
          </a:p>
          <a:p>
            <a:pPr marL="0" indent="0">
              <a:buNone/>
            </a:pPr>
            <a:r>
              <a:rPr lang="en-US" sz="9600" b="1" dirty="0">
                <a:solidFill>
                  <a:srgbClr val="C00000"/>
                </a:solidFill>
              </a:rPr>
              <a:t>Many </a:t>
            </a:r>
            <a:r>
              <a:rPr lang="en-US" sz="9600" b="1" dirty="0" smtClean="0">
                <a:solidFill>
                  <a:srgbClr val="C00000"/>
                </a:solidFill>
              </a:rPr>
              <a:t>unanswered </a:t>
            </a:r>
            <a:r>
              <a:rPr lang="en-US" sz="9600" b="1" dirty="0">
                <a:solidFill>
                  <a:srgbClr val="C00000"/>
                </a:solidFill>
              </a:rPr>
              <a:t>questions about how to apply HOTMA </a:t>
            </a:r>
            <a:r>
              <a:rPr lang="en-US" sz="9600" b="1" dirty="0" smtClean="0">
                <a:solidFill>
                  <a:srgbClr val="C00000"/>
                </a:solidFill>
              </a:rPr>
              <a:t>requirements</a:t>
            </a:r>
          </a:p>
          <a:p>
            <a:pPr marL="0" indent="0">
              <a:buNone/>
            </a:pPr>
            <a:r>
              <a:rPr lang="en-US" sz="9600" b="1" u="sng" dirty="0" smtClean="0">
                <a:solidFill>
                  <a:srgbClr val="C00000"/>
                </a:solidFill>
              </a:rPr>
              <a:t>When will HUD’s new PIC replacement program be available??</a:t>
            </a:r>
            <a:endParaRPr lang="en-US" sz="9600" b="1" u="sng" dirty="0">
              <a:solidFill>
                <a:srgbClr val="FF0000"/>
              </a:solidFill>
            </a:endParaRPr>
          </a:p>
          <a:p>
            <a:pPr marL="0" indent="0">
              <a:buNone/>
            </a:pPr>
            <a:endParaRPr lang="en-US" sz="9600" b="1" u="sng" dirty="0" smtClean="0">
              <a:solidFill>
                <a:srgbClr val="FF0000"/>
              </a:solidFill>
            </a:endParaRPr>
          </a:p>
          <a:p>
            <a:pPr marL="0" indent="0">
              <a:buNone/>
            </a:pPr>
            <a:r>
              <a:rPr lang="en-US" sz="9600" b="1" u="sng" dirty="0">
                <a:solidFill>
                  <a:srgbClr val="FF0000"/>
                </a:solidFill>
              </a:rPr>
              <a:t> </a:t>
            </a:r>
            <a:r>
              <a:rPr lang="en-US" sz="9600" b="1" u="sng" dirty="0" smtClean="0">
                <a:solidFill>
                  <a:srgbClr val="FF0000"/>
                </a:solidFill>
              </a:rPr>
              <a:t>                </a:t>
            </a:r>
            <a:endParaRPr lang="en-US" sz="9600" b="1" u="sng" dirty="0">
              <a:solidFill>
                <a:srgbClr val="FF0000"/>
              </a:solidFill>
            </a:endParaRPr>
          </a:p>
        </p:txBody>
      </p:sp>
    </p:spTree>
    <p:extLst>
      <p:ext uri="{BB962C8B-B14F-4D97-AF65-F5344CB8AC3E}">
        <p14:creationId xmlns:p14="http://schemas.microsoft.com/office/powerpoint/2010/main" val="33941227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
                                            <p:txEl>
                                              <p:pRg st="1" end="1"/>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4">
                                            <p:txEl>
                                              <p:pRg st="8" end="8"/>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4">
                                            <p:txEl>
                                              <p:pRg st="9" end="9"/>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4">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 Many Rules--- </a:t>
            </a:r>
          </a:p>
        </p:txBody>
      </p:sp>
      <p:pic>
        <p:nvPicPr>
          <p:cNvPr id="5" name="Picture 10" descr="C:\Users\nwalker\AppData\Local\Microsoft\Windows\INetCache\IE\M1QEZANI\unnamed-61[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512050" y="618766"/>
            <a:ext cx="6470972" cy="5995165"/>
          </a:xfrm>
          <a:prstGeom prst="rect">
            <a:avLst/>
          </a:prstGeom>
          <a:noFill/>
          <a:extLst>
            <a:ext uri="{909E8E84-426E-40DD-AFC4-6F175D3DCCD1}">
              <a14:hiddenFill xmlns:a14="http://schemas.microsoft.com/office/drawing/2010/main">
                <a:solidFill>
                  <a:srgbClr val="FFFFFF"/>
                </a:solidFill>
              </a14:hiddenFill>
            </a:ext>
          </a:extLst>
        </p:spPr>
      </p:pic>
      <p:sp>
        <p:nvSpPr>
          <p:cNvPr id="3" name="Content Placeholder 2"/>
          <p:cNvSpPr>
            <a:spLocks noGrp="1"/>
          </p:cNvSpPr>
          <p:nvPr>
            <p:ph idx="1"/>
          </p:nvPr>
        </p:nvSpPr>
        <p:spPr>
          <a:xfrm>
            <a:off x="448888" y="1825625"/>
            <a:ext cx="3579972" cy="4351338"/>
          </a:xfrm>
        </p:spPr>
        <p:txBody>
          <a:bodyPr/>
          <a:lstStyle/>
          <a:p>
            <a:pPr marL="0" indent="0">
              <a:buNone/>
            </a:pPr>
            <a:r>
              <a:rPr lang="en-US" dirty="0" smtClean="0">
                <a:solidFill>
                  <a:srgbClr val="C00000"/>
                </a:solidFill>
              </a:rPr>
              <a:t>So many Rules to Come?</a:t>
            </a:r>
            <a:endParaRPr lang="en-US" dirty="0">
              <a:solidFill>
                <a:srgbClr val="C00000"/>
              </a:solidFill>
            </a:endParaRPr>
          </a:p>
        </p:txBody>
      </p:sp>
    </p:spTree>
    <p:extLst>
      <p:ext uri="{BB962C8B-B14F-4D97-AF65-F5344CB8AC3E}">
        <p14:creationId xmlns:p14="http://schemas.microsoft.com/office/powerpoint/2010/main" val="54652466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fade">
                                      <p:cBhvr>
                                        <p:cTn id="12"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925057"/>
          </a:xfrm>
        </p:spPr>
        <p:txBody>
          <a:bodyPr>
            <a:normAutofit/>
          </a:bodyPr>
          <a:lstStyle/>
          <a:p>
            <a:endParaRPr lang="en-US" dirty="0"/>
          </a:p>
        </p:txBody>
      </p:sp>
      <p:pic>
        <p:nvPicPr>
          <p:cNvPr id="5" name="Picture 4"/>
          <p:cNvPicPr>
            <a:picLocks noChangeAspect="1"/>
          </p:cNvPicPr>
          <p:nvPr/>
        </p:nvPicPr>
        <p:blipFill>
          <a:blip r:embed="rId2"/>
          <a:stretch>
            <a:fillRect/>
          </a:stretch>
        </p:blipFill>
        <p:spPr>
          <a:xfrm>
            <a:off x="-155002" y="165083"/>
            <a:ext cx="8707735" cy="6806358"/>
          </a:xfrm>
          <a:prstGeom prst="rect">
            <a:avLst/>
          </a:prstGeom>
        </p:spPr>
      </p:pic>
      <p:sp>
        <p:nvSpPr>
          <p:cNvPr id="7" name="TextBox 6"/>
          <p:cNvSpPr txBox="1"/>
          <p:nvPr/>
        </p:nvSpPr>
        <p:spPr>
          <a:xfrm>
            <a:off x="8923995" y="1601919"/>
            <a:ext cx="3128210" cy="3477875"/>
          </a:xfrm>
          <a:prstGeom prst="rect">
            <a:avLst/>
          </a:prstGeom>
          <a:noFill/>
        </p:spPr>
        <p:txBody>
          <a:bodyPr wrap="square" rtlCol="0">
            <a:spAutoFit/>
          </a:bodyPr>
          <a:lstStyle/>
          <a:p>
            <a:r>
              <a:rPr lang="en-US" sz="4400" dirty="0">
                <a:latin typeface="Berlin Sans FB Demi" panose="020E0802020502020306" pitchFamily="34" charset="0"/>
              </a:rPr>
              <a:t>Document</a:t>
            </a:r>
            <a:r>
              <a:rPr lang="en-US" sz="4400" dirty="0" smtClean="0">
                <a:latin typeface="Berlin Sans FB Demi" panose="020E0802020502020306" pitchFamily="34" charset="0"/>
              </a:rPr>
              <a:t>!</a:t>
            </a:r>
          </a:p>
          <a:p>
            <a:endParaRPr lang="en-US" sz="4400" dirty="0" smtClean="0">
              <a:latin typeface="Berlin Sans FB Demi" panose="020E0802020502020306" pitchFamily="34" charset="0"/>
            </a:endParaRPr>
          </a:p>
          <a:p>
            <a:r>
              <a:rPr lang="en-US" sz="4400" dirty="0" smtClean="0">
                <a:latin typeface="Berlin Sans FB Demi" panose="020E0802020502020306" pitchFamily="34" charset="0"/>
              </a:rPr>
              <a:t>Document!</a:t>
            </a:r>
          </a:p>
          <a:p>
            <a:endParaRPr lang="en-US" sz="4400" dirty="0" smtClean="0">
              <a:latin typeface="Berlin Sans FB Demi" panose="020E0802020502020306" pitchFamily="34" charset="0"/>
            </a:endParaRPr>
          </a:p>
          <a:p>
            <a:r>
              <a:rPr lang="en-US" sz="4400" dirty="0" smtClean="0">
                <a:latin typeface="Berlin Sans FB Demi" panose="020E0802020502020306" pitchFamily="34" charset="0"/>
              </a:rPr>
              <a:t>Document</a:t>
            </a:r>
            <a:r>
              <a:rPr lang="en-US" sz="4400" dirty="0">
                <a:latin typeface="Berlin Sans FB Demi" panose="020E0802020502020306" pitchFamily="34" charset="0"/>
              </a:rPr>
              <a:t>!</a:t>
            </a:r>
            <a:endParaRPr lang="en-US" sz="4400" dirty="0"/>
          </a:p>
        </p:txBody>
      </p:sp>
    </p:spTree>
    <p:extLst>
      <p:ext uri="{BB962C8B-B14F-4D97-AF65-F5344CB8AC3E}">
        <p14:creationId xmlns:p14="http://schemas.microsoft.com/office/powerpoint/2010/main" val="34809748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31" presetClass="entr" presetSubtype="0"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 calcmode="lin" valueType="num">
                                      <p:cBhvr>
                                        <p:cTn id="12" dur="1000" fill="hold"/>
                                        <p:tgtEl>
                                          <p:spTgt spid="7"/>
                                        </p:tgtEl>
                                        <p:attrNameLst>
                                          <p:attrName>ppt_w</p:attrName>
                                        </p:attrNameLst>
                                      </p:cBhvr>
                                      <p:tavLst>
                                        <p:tav tm="0">
                                          <p:val>
                                            <p:fltVal val="0"/>
                                          </p:val>
                                        </p:tav>
                                        <p:tav tm="100000">
                                          <p:val>
                                            <p:strVal val="#ppt_w"/>
                                          </p:val>
                                        </p:tav>
                                      </p:tavLst>
                                    </p:anim>
                                    <p:anim calcmode="lin" valueType="num">
                                      <p:cBhvr>
                                        <p:cTn id="13" dur="1000" fill="hold"/>
                                        <p:tgtEl>
                                          <p:spTgt spid="7"/>
                                        </p:tgtEl>
                                        <p:attrNameLst>
                                          <p:attrName>ppt_h</p:attrName>
                                        </p:attrNameLst>
                                      </p:cBhvr>
                                      <p:tavLst>
                                        <p:tav tm="0">
                                          <p:val>
                                            <p:fltVal val="0"/>
                                          </p:val>
                                        </p:tav>
                                        <p:tav tm="100000">
                                          <p:val>
                                            <p:strVal val="#ppt_h"/>
                                          </p:val>
                                        </p:tav>
                                      </p:tavLst>
                                    </p:anim>
                                    <p:anim calcmode="lin" valueType="num">
                                      <p:cBhvr>
                                        <p:cTn id="14" dur="1000" fill="hold"/>
                                        <p:tgtEl>
                                          <p:spTgt spid="7"/>
                                        </p:tgtEl>
                                        <p:attrNameLst>
                                          <p:attrName>style.rotation</p:attrName>
                                        </p:attrNameLst>
                                      </p:cBhvr>
                                      <p:tavLst>
                                        <p:tav tm="0">
                                          <p:val>
                                            <p:fltVal val="90"/>
                                          </p:val>
                                        </p:tav>
                                        <p:tav tm="100000">
                                          <p:val>
                                            <p:fltVal val="0"/>
                                          </p:val>
                                        </p:tav>
                                      </p:tavLst>
                                    </p:anim>
                                    <p:animEffect transition="in" filter="fade">
                                      <p:cBhvr>
                                        <p:cTn id="15" dur="1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descr="Editorial: Hypocrisy! Censorship! The 'Furry Times' we live in | flayrah"/>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3410093" y="0"/>
            <a:ext cx="4692831" cy="6858000"/>
          </a:xfrm>
        </p:spPr>
      </p:pic>
    </p:spTree>
    <p:extLst>
      <p:ext uri="{BB962C8B-B14F-4D97-AF65-F5344CB8AC3E}">
        <p14:creationId xmlns:p14="http://schemas.microsoft.com/office/powerpoint/2010/main" val="3701822326"/>
      </p:ext>
    </p:extLst>
  </p:cSld>
  <p:clrMapOvr>
    <a:masterClrMapping/>
  </p:clrMapOvr>
  <p:timing>
    <p:tnLst>
      <p:par>
        <p:cTn id="1" dur="indefinite" restart="never" nodeType="tmRoot"/>
      </p:par>
    </p:tnLst>
  </p:timing>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dirty="0"/>
          </a:p>
        </p:txBody>
      </p:sp>
      <p:sp>
        <p:nvSpPr>
          <p:cNvPr id="3" name="Content Placeholder 2"/>
          <p:cNvSpPr>
            <a:spLocks noGrp="1"/>
          </p:cNvSpPr>
          <p:nvPr>
            <p:ph idx="1"/>
          </p:nvPr>
        </p:nvSpPr>
        <p:spPr/>
        <p:txBody>
          <a:bodyPr>
            <a:normAutofit/>
          </a:bodyPr>
          <a:lstStyle/>
          <a:p>
            <a:pPr marL="0" indent="0">
              <a:buNone/>
            </a:pPr>
            <a:r>
              <a:rPr lang="en-US" sz="4000" dirty="0"/>
              <a:t>Contact Information</a:t>
            </a:r>
            <a:endParaRPr lang="en-US" sz="4000" dirty="0" smtClean="0"/>
          </a:p>
          <a:p>
            <a:pPr marL="0" indent="0">
              <a:buNone/>
            </a:pPr>
            <a:endParaRPr lang="en-US" sz="4000" dirty="0"/>
          </a:p>
          <a:p>
            <a:pPr marL="0" indent="0">
              <a:buNone/>
            </a:pPr>
            <a:r>
              <a:rPr lang="en-US" sz="4000" dirty="0" smtClean="0"/>
              <a:t>Nancy Walker</a:t>
            </a:r>
          </a:p>
          <a:p>
            <a:pPr marL="0" indent="0">
              <a:buNone/>
            </a:pPr>
            <a:r>
              <a:rPr lang="en-US" sz="4000" dirty="0" smtClean="0">
                <a:hlinkClick r:id="rId2"/>
              </a:rPr>
              <a:t>nancy.walker1949@gmail.com</a:t>
            </a:r>
            <a:endParaRPr lang="en-US" sz="4000" dirty="0" smtClean="0"/>
          </a:p>
          <a:p>
            <a:pPr marL="0" indent="0">
              <a:buNone/>
            </a:pPr>
            <a:r>
              <a:rPr lang="en-US" sz="4000" dirty="0" smtClean="0"/>
              <a:t>910-280-2553</a:t>
            </a:r>
            <a:endParaRPr lang="en-US" sz="4000" dirty="0"/>
          </a:p>
        </p:txBody>
      </p:sp>
    </p:spTree>
    <p:extLst>
      <p:ext uri="{BB962C8B-B14F-4D97-AF65-F5344CB8AC3E}">
        <p14:creationId xmlns:p14="http://schemas.microsoft.com/office/powerpoint/2010/main" val="3096492770"/>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31901</TotalTime>
  <Words>10634</Words>
  <Application>Microsoft Office PowerPoint</Application>
  <PresentationFormat>Widescreen</PresentationFormat>
  <Paragraphs>848</Paragraphs>
  <Slides>83</Slides>
  <Notes>3</Notes>
  <HiddenSlides>0</HiddenSlides>
  <MMClips>0</MMClips>
  <ScaleCrop>false</ScaleCrop>
  <HeadingPairs>
    <vt:vector size="6" baseType="variant">
      <vt:variant>
        <vt:lpstr>Fonts Used</vt:lpstr>
      </vt:variant>
      <vt:variant>
        <vt:i4>11</vt:i4>
      </vt:variant>
      <vt:variant>
        <vt:lpstr>Theme</vt:lpstr>
      </vt:variant>
      <vt:variant>
        <vt:i4>1</vt:i4>
      </vt:variant>
      <vt:variant>
        <vt:lpstr>Slide Titles</vt:lpstr>
      </vt:variant>
      <vt:variant>
        <vt:i4>83</vt:i4>
      </vt:variant>
    </vt:vector>
  </HeadingPairs>
  <TitlesOfParts>
    <vt:vector size="95" baseType="lpstr">
      <vt:lpstr>Yu Gothic Light</vt:lpstr>
      <vt:lpstr>Algerian</vt:lpstr>
      <vt:lpstr>Arial</vt:lpstr>
      <vt:lpstr>Arial Black</vt:lpstr>
      <vt:lpstr>Berlin Sans FB Demi</vt:lpstr>
      <vt:lpstr>Calibri</vt:lpstr>
      <vt:lpstr>Calibri Light</vt:lpstr>
      <vt:lpstr>Times New Roman</vt:lpstr>
      <vt:lpstr>Wingdings</vt:lpstr>
      <vt:lpstr>Wingdings 2</vt:lpstr>
      <vt:lpstr>Yu Mincho</vt:lpstr>
      <vt:lpstr>Office Theme</vt:lpstr>
      <vt:lpstr>FSS</vt:lpstr>
      <vt:lpstr>Disclaimer</vt:lpstr>
      <vt:lpstr>PowerPoint Presentation</vt:lpstr>
      <vt:lpstr> What END Goals do you have in mind? </vt:lpstr>
      <vt:lpstr> NEW Family Self Sufficiency  </vt:lpstr>
      <vt:lpstr>Coordinator Grants (One Year Funding)</vt:lpstr>
      <vt:lpstr>Action Plans in 2022</vt:lpstr>
      <vt:lpstr>New Program Structure and Monitoring</vt:lpstr>
      <vt:lpstr>Mandatory Programs Remain Mandatory</vt:lpstr>
      <vt:lpstr>PowerPoint Presentation</vt:lpstr>
      <vt:lpstr>CFR 984 Section 8 Voucher Program and Public Housing Family Self Sufficiency</vt:lpstr>
      <vt:lpstr>CFR 887  break down of FSS related to Section 8 Assistance Program (Multifamily) Participants  May 17,2022 </vt:lpstr>
      <vt:lpstr> Guides on FSS Resource Page Bookmark  this page  https://www.hud.gov/program_offices/public_indian_housing/programs/hcv/fss#g  </vt:lpstr>
      <vt:lpstr>PowerPoint Presentation</vt:lpstr>
      <vt:lpstr>PowerPoint Presentation</vt:lpstr>
      <vt:lpstr>Updated Guidance  (Check FSS Resource Page often)</vt:lpstr>
      <vt:lpstr>Major changes to FSS under New 24 CFR 984   Multiple options in FSS Action Plan must be defined in local policy</vt:lpstr>
      <vt:lpstr>Major Changes Continued:</vt:lpstr>
      <vt:lpstr>Major change:  Who can be head of FSS Household</vt:lpstr>
      <vt:lpstr>24CFR 984.202(b) Changes in PCC (Program Coordinating Committee) Requirements</vt:lpstr>
      <vt:lpstr>24 CR 984.20: Changes in FSS Action Plan Requirements (Is part of HUD new FSS Plan Format)</vt:lpstr>
      <vt:lpstr>FSS Action Plan Requirements  (HUD prescribed format with HUD specific questions and options)</vt:lpstr>
      <vt:lpstr>NEW (2022) FSS Action Plan  (HUD Format-HUD sample Action Plan is a FORM)</vt:lpstr>
      <vt:lpstr>Introduction and Program Objectives</vt:lpstr>
      <vt:lpstr>FSS Action Plan:  HUD Sample Plan</vt:lpstr>
      <vt:lpstr>III.  Program size and Characteristics of anticipated FSS  Participants (PHA statistical data and Analysis)</vt:lpstr>
      <vt:lpstr>PowerPoint Presentation</vt:lpstr>
      <vt:lpstr>PowerPoint Presentation</vt:lpstr>
      <vt:lpstr>PowerPoint Presentation</vt:lpstr>
      <vt:lpstr>PowerPoint Presentation</vt:lpstr>
      <vt:lpstr> PHA operational Choices for FSS Program</vt:lpstr>
      <vt:lpstr> PHA operational Choices for FSS Program (descriptions of process for each of the following)</vt:lpstr>
      <vt:lpstr>VI.  Outreach </vt:lpstr>
      <vt:lpstr>VI. FSS Plan: Escrow Account and Other Incentives (check the box)</vt:lpstr>
      <vt:lpstr>Use of forfeited escrow  funds:  New regulations limit use of Forfeited Escrow   </vt:lpstr>
      <vt:lpstr>Base Line Income for FSS Participants Establishes income that must increase to receive Escrow Payments</vt:lpstr>
      <vt:lpstr>Participant Requirements</vt:lpstr>
      <vt:lpstr>Portability </vt:lpstr>
      <vt:lpstr>Rent to be Paid by FSS Participants</vt:lpstr>
      <vt:lpstr>Graduation Requirements</vt:lpstr>
      <vt:lpstr>FSS Escrow:  Rent Rebate</vt:lpstr>
      <vt:lpstr>ESCROW Account ( taken from HUD Slide presentation)</vt:lpstr>
      <vt:lpstr>Escrow accounting</vt:lpstr>
      <vt:lpstr>Reasons an Escrow Account will be Forfeited</vt:lpstr>
      <vt:lpstr>Other  Escrow Account restrictions</vt:lpstr>
      <vt:lpstr>Regulations Related  to  EIV and Participants Data</vt:lpstr>
      <vt:lpstr>Confidentiality and Access to Data Compliance</vt:lpstr>
      <vt:lpstr>Privacy continued: PII and SPII</vt:lpstr>
      <vt:lpstr>PowerPoint Presentation</vt:lpstr>
      <vt:lpstr>HUD: “ Why Monitor the FSS Programs”</vt:lpstr>
      <vt:lpstr>FSS Annual Report  and  FSS  HUD  Monitoring Tool</vt:lpstr>
      <vt:lpstr>FSS Annual Repot </vt:lpstr>
      <vt:lpstr>The HUD FSS Program Review  PHA Self-Assessment (Area Office initiate) (17 pages and 43 questions)  Need appropriate documentation to support answers to all questions</vt:lpstr>
      <vt:lpstr>Area Office Monitoring of FSS Program</vt:lpstr>
      <vt:lpstr>Are you ready for  Annual Report  and HUD Review Self Evaluation?</vt:lpstr>
      <vt:lpstr>HUD Risk Analysis  is  through PIC and other electronic DATA in HUD Systems</vt:lpstr>
      <vt:lpstr>December 2022 (HUD list expanded)</vt:lpstr>
      <vt:lpstr>Client file checklist  continued</vt:lpstr>
      <vt:lpstr>Client file checklist  continued</vt:lpstr>
      <vt:lpstr>PowerPoint Presentation</vt:lpstr>
      <vt:lpstr>Consistent Collection of Data and File Documentation</vt:lpstr>
      <vt:lpstr>Quality Documentation</vt:lpstr>
      <vt:lpstr>PowerPoint Presentation</vt:lpstr>
      <vt:lpstr>Confidentiality and Access to Data Compliance</vt:lpstr>
      <vt:lpstr>Privacy continued: PII and SPI</vt:lpstr>
      <vt:lpstr>PHA Written Policy for Handling and Disposing of Data and Records (can be a combined policy)</vt:lpstr>
      <vt:lpstr>Daily Operating in line with Confidentiality  Requirements</vt:lpstr>
      <vt:lpstr>FSS Program Review by Area Office General information for Self Assessment (31 questions)</vt:lpstr>
      <vt:lpstr>You Have FSS Plan in New Format  (FSS Action Plan 2022) Take stock of where you are!!!!! And where you need to be!!!</vt:lpstr>
      <vt:lpstr>FSS File Review:  Do your client files (paper or electronic) include: </vt:lpstr>
      <vt:lpstr>NOW That you have the Regulations and HUD Guidance </vt:lpstr>
      <vt:lpstr>Documentation  Is Key   (Operational Proceture clearly defined)</vt:lpstr>
      <vt:lpstr>Learn from Your Experiences  Daily and Monthly</vt:lpstr>
      <vt:lpstr>PowerPoint Presentation</vt:lpstr>
      <vt:lpstr>HOTMA Arriving at your HA </vt:lpstr>
      <vt:lpstr> HUD recently released the implementation guidance notice for Sections 102 and 104 of the Housing Opportunity through Modernization Act of 2016 (HOTMA). (the following taken from HUD web site) </vt:lpstr>
      <vt:lpstr> </vt:lpstr>
      <vt:lpstr>September 29, 2023 letter continued</vt:lpstr>
      <vt:lpstr>More To Come:  Watch Closely</vt:lpstr>
      <vt:lpstr>So Many Rules--- </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Nancy Walker</dc:creator>
  <cp:lastModifiedBy>Nancy Walker</cp:lastModifiedBy>
  <cp:revision>499</cp:revision>
  <dcterms:created xsi:type="dcterms:W3CDTF">2023-08-02T15:57:49Z</dcterms:created>
  <dcterms:modified xsi:type="dcterms:W3CDTF">2023-11-01T14:55:44Z</dcterms:modified>
</cp:coreProperties>
</file>